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07" r:id="rId3"/>
    <p:sldId id="320" r:id="rId4"/>
    <p:sldId id="321" r:id="rId5"/>
    <p:sldId id="319" r:id="rId6"/>
    <p:sldId id="308" r:id="rId7"/>
    <p:sldId id="322" r:id="rId8"/>
    <p:sldId id="328" r:id="rId9"/>
    <p:sldId id="327" r:id="rId10"/>
    <p:sldId id="309" r:id="rId11"/>
    <p:sldId id="323" r:id="rId12"/>
    <p:sldId id="324" r:id="rId13"/>
    <p:sldId id="326" r:id="rId14"/>
    <p:sldId id="311" r:id="rId15"/>
    <p:sldId id="32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5" autoAdjust="0"/>
    <p:restoredTop sz="94660"/>
  </p:normalViewPr>
  <p:slideViewPr>
    <p:cSldViewPr snapToGrid="0">
      <p:cViewPr varScale="1">
        <p:scale>
          <a:sx n="85" d="100"/>
          <a:sy n="85" d="100"/>
        </p:scale>
        <p:origin x="754" y="72"/>
      </p:cViewPr>
      <p:guideLst/>
    </p:cSldViewPr>
  </p:slideViewPr>
  <p:notesTextViewPr>
    <p:cViewPr>
      <p:scale>
        <a:sx n="1" d="1"/>
        <a:sy n="1" d="1"/>
      </p:scale>
      <p:origin x="0" y="0"/>
    </p:cViewPr>
  </p:notesTextViewPr>
  <p:sorterViewPr>
    <p:cViewPr>
      <p:scale>
        <a:sx n="182" d="100"/>
        <a:sy n="18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Laryngoscope</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C18.3  Maintaining Paediatrics Equipment </a:t>
            </a:r>
            <a:endPar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557302" y="1865561"/>
            <a:ext cx="3870765" cy="2308324"/>
          </a:xfrm>
          <a:prstGeom prst="rect">
            <a:avLst/>
          </a:prstGeom>
        </p:spPr>
        <p:txBody>
          <a:bodyPr wrap="square">
            <a:spAutoFit/>
          </a:bodyPr>
          <a:lstStyle/>
          <a:p>
            <a:pPr marL="742950" lvl="1" indent="-285750" algn="just">
              <a:buFont typeface="Courier New" panose="02070309020205020404" pitchFamily="49" charset="0"/>
              <a:buChar char="o"/>
            </a:pPr>
            <a:r>
              <a:rPr lang="en-GB" dirty="0" smtClean="0">
                <a:solidFill>
                  <a:srgbClr val="000000"/>
                </a:solidFill>
                <a:latin typeface="+mj-lt"/>
                <a:ea typeface="Times New Roman" panose="02020603050405020304" pitchFamily="18" charset="0"/>
                <a:cs typeface="Arial" panose="020B0604020202020204" pitchFamily="34" charset="0"/>
              </a:rPr>
              <a:t>principles </a:t>
            </a:r>
            <a:r>
              <a:rPr lang="en-GB" dirty="0">
                <a:solidFill>
                  <a:srgbClr val="000000"/>
                </a:solidFill>
                <a:latin typeface="+mj-lt"/>
                <a:ea typeface="Times New Roman" panose="02020603050405020304" pitchFamily="18" charset="0"/>
                <a:cs typeface="Arial" panose="020B0604020202020204" pitchFamily="34" charset="0"/>
              </a:rPr>
              <a:t>of operation</a:t>
            </a:r>
            <a:endParaRPr lang="en-GB" dirty="0">
              <a:solidFill>
                <a:srgbClr val="000000"/>
              </a:solidFill>
              <a:latin typeface="+mj-lt"/>
              <a:ea typeface="Times New Roman" panose="02020603050405020304" pitchFamily="18" charset="0"/>
              <a:cs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function</a:t>
            </a:r>
            <a:endParaRPr lang="en-GB" dirty="0">
              <a:solidFill>
                <a:srgbClr val="000000"/>
              </a:solidFill>
              <a:latin typeface="+mj-lt"/>
              <a:ea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use</a:t>
            </a:r>
            <a:endParaRPr lang="en-GB" dirty="0">
              <a:solidFill>
                <a:srgbClr val="000000"/>
              </a:solidFill>
              <a:latin typeface="+mj-lt"/>
              <a:ea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scientific principles</a:t>
            </a:r>
            <a:endParaRPr lang="en-GB" dirty="0">
              <a:solidFill>
                <a:srgbClr val="000000"/>
              </a:solidFill>
              <a:latin typeface="+mj-lt"/>
              <a:ea typeface="Times New Roman" panose="02020603050405020304" pitchFamily="18" charset="0"/>
            </a:endParaRPr>
          </a:p>
          <a:p>
            <a:pPr marL="742950" lvl="1" indent="-285750" algn="just">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construction</a:t>
            </a:r>
            <a:endParaRPr lang="en-GB" dirty="0">
              <a:solidFill>
                <a:srgbClr val="000000"/>
              </a:solidFill>
              <a:latin typeface="+mj-lt"/>
              <a:ea typeface="Times New Roman" panose="02020603050405020304" pitchFamily="18" charset="0"/>
              <a:cs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components</a:t>
            </a:r>
            <a:endParaRPr lang="en-GB" dirty="0">
              <a:solidFill>
                <a:srgbClr val="000000"/>
              </a:solidFill>
              <a:latin typeface="+mj-lt"/>
              <a:ea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system diagram</a:t>
            </a:r>
            <a:endParaRPr lang="en-GB" dirty="0">
              <a:solidFill>
                <a:srgbClr val="000000"/>
              </a:solidFill>
              <a:latin typeface="+mj-lt"/>
              <a:ea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inputs/outputs</a:t>
            </a:r>
            <a:endParaRPr lang="en-GB" dirty="0">
              <a:solidFill>
                <a:srgbClr val="000000"/>
              </a:solidFill>
              <a:latin typeface="+mj-lt"/>
              <a:ea typeface="Times New Roman" panose="02020603050405020304" pitchFamily="18" charset="0"/>
            </a:endParaRPr>
          </a:p>
        </p:txBody>
      </p:sp>
      <p:sp>
        <p:nvSpPr>
          <p:cNvPr id="9" name="Titel 1"/>
          <p:cNvSpPr txBox="1">
            <a:spLocks/>
          </p:cNvSpPr>
          <p:nvPr/>
        </p:nvSpPr>
        <p:spPr>
          <a:xfrm>
            <a:off x="5766194" y="5032662"/>
            <a:ext cx="6307274"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18.3.6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laryngoscope</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8" name="Afbeelding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4604" y="1421633"/>
            <a:ext cx="4770046" cy="3573960"/>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Illumination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Laryngoscope</a:t>
            </a:r>
          </a:p>
        </p:txBody>
      </p:sp>
      <p:sp>
        <p:nvSpPr>
          <p:cNvPr id="4" name="Rechthoek 3"/>
          <p:cNvSpPr/>
          <p:nvPr/>
        </p:nvSpPr>
        <p:spPr>
          <a:xfrm>
            <a:off x="476249" y="1432494"/>
            <a:ext cx="5653617" cy="4247317"/>
          </a:xfrm>
          <a:prstGeom prst="rect">
            <a:avLst/>
          </a:prstGeom>
        </p:spPr>
        <p:txBody>
          <a:bodyPr wrap="square">
            <a:spAutoFit/>
          </a:bodyPr>
          <a:lstStyle/>
          <a:p>
            <a:r>
              <a:rPr lang="en-GB" dirty="0" smtClean="0">
                <a:latin typeface="+mj-lt"/>
              </a:rPr>
              <a:t>Lighting </a:t>
            </a:r>
            <a:r>
              <a:rPr lang="en-GB" dirty="0">
                <a:latin typeface="+mj-lt"/>
              </a:rPr>
              <a:t>is </a:t>
            </a:r>
            <a:r>
              <a:rPr lang="en-GB" dirty="0" smtClean="0">
                <a:latin typeface="+mj-lt"/>
              </a:rPr>
              <a:t>crucial; it is not always sufficiently described by light strength (in units of ‘lux’).  </a:t>
            </a:r>
            <a:r>
              <a:rPr lang="en-GB" dirty="0">
                <a:latin typeface="+mj-lt"/>
              </a:rPr>
              <a:t>Factors such as </a:t>
            </a:r>
            <a:r>
              <a:rPr lang="en-GB" b="1" dirty="0">
                <a:solidFill>
                  <a:srgbClr val="7030A0"/>
                </a:solidFill>
                <a:latin typeface="+mj-lt"/>
              </a:rPr>
              <a:t>light distribution </a:t>
            </a:r>
            <a:r>
              <a:rPr lang="en-GB" dirty="0">
                <a:latin typeface="+mj-lt"/>
              </a:rPr>
              <a:t>also need to be considered. </a:t>
            </a:r>
            <a:r>
              <a:rPr lang="en-GB" dirty="0" smtClean="0">
                <a:latin typeface="+mj-lt"/>
              </a:rPr>
              <a:t>The brightest light is not always the best. Most </a:t>
            </a:r>
            <a:r>
              <a:rPr lang="en-GB" dirty="0">
                <a:latin typeface="+mj-lt"/>
              </a:rPr>
              <a:t>anaesthetists prefer the degree of illumination to be less than </a:t>
            </a:r>
            <a:r>
              <a:rPr lang="en-GB" b="1" dirty="0">
                <a:solidFill>
                  <a:srgbClr val="7030A0"/>
                </a:solidFill>
                <a:latin typeface="+mj-lt"/>
              </a:rPr>
              <a:t>700 lux </a:t>
            </a:r>
            <a:r>
              <a:rPr lang="en-GB" dirty="0" smtClean="0">
                <a:latin typeface="+mj-lt"/>
              </a:rPr>
              <a:t>.</a:t>
            </a:r>
            <a:endParaRPr lang="en-GB" dirty="0">
              <a:latin typeface="+mj-lt"/>
            </a:endParaRPr>
          </a:p>
          <a:p>
            <a:endParaRPr lang="en-GB" dirty="0">
              <a:latin typeface="+mj-lt"/>
            </a:endParaRPr>
          </a:p>
          <a:p>
            <a:r>
              <a:rPr lang="en-GB" dirty="0">
                <a:latin typeface="+mj-lt"/>
              </a:rPr>
              <a:t>Some anaesthetists have expressed a preference for </a:t>
            </a:r>
            <a:r>
              <a:rPr lang="en-GB" b="1" dirty="0">
                <a:solidFill>
                  <a:srgbClr val="7030A0"/>
                </a:solidFill>
                <a:latin typeface="+mj-lt"/>
              </a:rPr>
              <a:t>blue/white </a:t>
            </a:r>
            <a:r>
              <a:rPr lang="en-GB" b="1" dirty="0" smtClean="0">
                <a:solidFill>
                  <a:srgbClr val="7030A0"/>
                </a:solidFill>
                <a:latin typeface="+mj-lt"/>
              </a:rPr>
              <a:t>light</a:t>
            </a:r>
            <a:r>
              <a:rPr lang="en-GB" dirty="0" smtClean="0">
                <a:latin typeface="+mj-lt"/>
              </a:rPr>
              <a:t>. </a:t>
            </a:r>
            <a:r>
              <a:rPr lang="en-GB" dirty="0">
                <a:latin typeface="+mj-lt"/>
              </a:rPr>
              <a:t>Blue light corresponds to peak haemoglobin absorption (415nm). Most conventional laryngoscopes have an incandescent light bulb that produces </a:t>
            </a:r>
            <a:r>
              <a:rPr lang="en-GB" b="1" dirty="0">
                <a:solidFill>
                  <a:srgbClr val="7030A0"/>
                </a:solidFill>
                <a:latin typeface="+mj-lt"/>
              </a:rPr>
              <a:t>a yellow light</a:t>
            </a:r>
            <a:r>
              <a:rPr lang="en-GB" dirty="0">
                <a:latin typeface="+mj-lt"/>
              </a:rPr>
              <a:t>. </a:t>
            </a:r>
            <a:endParaRPr lang="en-GB" dirty="0" smtClean="0">
              <a:latin typeface="+mj-lt"/>
            </a:endParaRPr>
          </a:p>
          <a:p>
            <a:endParaRPr lang="en-GB" dirty="0">
              <a:latin typeface="+mj-lt"/>
            </a:endParaRPr>
          </a:p>
          <a:p>
            <a:r>
              <a:rPr lang="en-GB" dirty="0" smtClean="0">
                <a:latin typeface="+mj-lt"/>
              </a:rPr>
              <a:t>Light </a:t>
            </a:r>
            <a:r>
              <a:rPr lang="en-GB" dirty="0">
                <a:latin typeface="+mj-lt"/>
              </a:rPr>
              <a:t>Emitting Diodes (LEDs) are a </a:t>
            </a:r>
            <a:r>
              <a:rPr lang="en-GB" dirty="0" smtClean="0">
                <a:latin typeface="+mj-lt"/>
              </a:rPr>
              <a:t>light </a:t>
            </a:r>
            <a:r>
              <a:rPr lang="en-GB" dirty="0">
                <a:latin typeface="+mj-lt"/>
              </a:rPr>
              <a:t>source in </a:t>
            </a:r>
            <a:r>
              <a:rPr lang="en-GB" b="1" dirty="0">
                <a:solidFill>
                  <a:srgbClr val="7030A0"/>
                </a:solidFill>
                <a:latin typeface="+mj-lt"/>
              </a:rPr>
              <a:t>blue/green</a:t>
            </a:r>
            <a:r>
              <a:rPr lang="en-GB" dirty="0">
                <a:latin typeface="+mj-lt"/>
              </a:rPr>
              <a:t> region of the spectrum (400–550 nm</a:t>
            </a:r>
            <a:r>
              <a:rPr lang="en-GB" dirty="0" smtClean="0">
                <a:latin typeface="+mj-lt"/>
              </a:rPr>
              <a:t>); </a:t>
            </a:r>
            <a:r>
              <a:rPr lang="en-GB" dirty="0">
                <a:latin typeface="+mj-lt"/>
              </a:rPr>
              <a:t>they use less energy and last longer than the standard bulb</a:t>
            </a:r>
            <a:r>
              <a:rPr lang="en-GB" dirty="0" smtClean="0">
                <a:latin typeface="+mj-lt"/>
              </a:rPr>
              <a:t>. </a:t>
            </a:r>
            <a:endParaRPr lang="en-GB" dirty="0">
              <a:latin typeface="+mj-lt"/>
            </a:endParaRP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69304" y="1912687"/>
            <a:ext cx="4833100" cy="3623438"/>
          </a:xfrm>
          <a:prstGeom prst="rect">
            <a:avLst/>
          </a:prstGeom>
        </p:spPr>
      </p:pic>
    </p:spTree>
    <p:extLst>
      <p:ext uri="{BB962C8B-B14F-4D97-AF65-F5344CB8AC3E}">
        <p14:creationId xmlns:p14="http://schemas.microsoft.com/office/powerpoint/2010/main" val="2885280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Disposable blades</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Laryngoscope</a:t>
            </a:r>
          </a:p>
        </p:txBody>
      </p:sp>
      <p:sp>
        <p:nvSpPr>
          <p:cNvPr id="5" name="Rechthoek 4"/>
          <p:cNvSpPr/>
          <p:nvPr/>
        </p:nvSpPr>
        <p:spPr>
          <a:xfrm>
            <a:off x="467704" y="1472423"/>
            <a:ext cx="5467429" cy="1477328"/>
          </a:xfrm>
          <a:prstGeom prst="rect">
            <a:avLst/>
          </a:prstGeom>
        </p:spPr>
        <p:txBody>
          <a:bodyPr wrap="square">
            <a:spAutoFit/>
          </a:bodyPr>
          <a:lstStyle/>
          <a:p>
            <a:r>
              <a:rPr lang="en-GB" dirty="0" smtClean="0">
                <a:latin typeface="+mj-lt"/>
              </a:rPr>
              <a:t>Traditional </a:t>
            </a:r>
            <a:r>
              <a:rPr lang="en-GB" dirty="0">
                <a:latin typeface="+mj-lt"/>
              </a:rPr>
              <a:t>cleaning and </a:t>
            </a:r>
            <a:r>
              <a:rPr lang="en-GB" dirty="0" smtClean="0">
                <a:latin typeface="+mj-lt"/>
              </a:rPr>
              <a:t>(autoclave) sterilisation </a:t>
            </a:r>
            <a:r>
              <a:rPr lang="en-GB" dirty="0">
                <a:latin typeface="+mj-lt"/>
              </a:rPr>
              <a:t>of re-usable equipment is effective against bacterial contamination but is costly. It may also affect laryngoscope </a:t>
            </a:r>
            <a:r>
              <a:rPr lang="en-GB" dirty="0" smtClean="0">
                <a:latin typeface="+mj-lt"/>
              </a:rPr>
              <a:t>performance. </a:t>
            </a:r>
            <a:r>
              <a:rPr lang="en-GB" dirty="0">
                <a:latin typeface="+mj-lt"/>
              </a:rPr>
              <a:t>This </a:t>
            </a:r>
            <a:r>
              <a:rPr lang="en-GB" dirty="0" smtClean="0">
                <a:latin typeface="+mj-lt"/>
              </a:rPr>
              <a:t>has </a:t>
            </a:r>
            <a:r>
              <a:rPr lang="en-GB" dirty="0">
                <a:latin typeface="+mj-lt"/>
              </a:rPr>
              <a:t>led to a massive investment in </a:t>
            </a:r>
            <a:r>
              <a:rPr lang="en-GB" b="1" dirty="0">
                <a:solidFill>
                  <a:srgbClr val="7030A0"/>
                </a:solidFill>
                <a:latin typeface="+mj-lt"/>
              </a:rPr>
              <a:t>disposable laryngoscopes</a:t>
            </a:r>
            <a:r>
              <a:rPr lang="en-GB" dirty="0">
                <a:latin typeface="+mj-lt"/>
              </a:rPr>
              <a:t>. </a:t>
            </a:r>
            <a:endParaRPr lang="en-GB" dirty="0" smtClean="0">
              <a:latin typeface="+mj-lt"/>
            </a:endParaRPr>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4612" y="4180938"/>
            <a:ext cx="2505510" cy="1965862"/>
          </a:xfrm>
          <a:prstGeom prst="rect">
            <a:avLst/>
          </a:prstGeom>
        </p:spPr>
      </p:pic>
      <p:pic>
        <p:nvPicPr>
          <p:cNvPr id="6" name="Afbeelding 5"/>
          <p:cNvPicPr>
            <a:picLocks noChangeAspect="1"/>
          </p:cNvPicPr>
          <p:nvPr/>
        </p:nvPicPr>
        <p:blipFill>
          <a:blip r:embed="rId3"/>
          <a:stretch>
            <a:fillRect/>
          </a:stretch>
        </p:blipFill>
        <p:spPr>
          <a:xfrm>
            <a:off x="6536189" y="1412866"/>
            <a:ext cx="4561416" cy="4561416"/>
          </a:xfrm>
          <a:prstGeom prst="rect">
            <a:avLst/>
          </a:prstGeom>
        </p:spPr>
      </p:pic>
      <p:sp>
        <p:nvSpPr>
          <p:cNvPr id="4" name="Tekstvak 3"/>
          <p:cNvSpPr txBox="1"/>
          <p:nvPr/>
        </p:nvSpPr>
        <p:spPr>
          <a:xfrm>
            <a:off x="7264399" y="5917647"/>
            <a:ext cx="3225801" cy="369332"/>
          </a:xfrm>
          <a:prstGeom prst="rect">
            <a:avLst/>
          </a:prstGeom>
          <a:noFill/>
        </p:spPr>
        <p:txBody>
          <a:bodyPr wrap="square" rtlCol="0">
            <a:spAutoFit/>
          </a:bodyPr>
          <a:lstStyle/>
          <a:p>
            <a:r>
              <a:rPr lang="en-GB" i="1" dirty="0" smtClean="0">
                <a:latin typeface="+mj-lt"/>
              </a:rPr>
              <a:t>disposable blades and handle</a:t>
            </a:r>
            <a:endParaRPr lang="en-GB" i="1" dirty="0">
              <a:latin typeface="+mj-lt"/>
            </a:endParaRPr>
          </a:p>
        </p:txBody>
      </p:sp>
      <p:sp>
        <p:nvSpPr>
          <p:cNvPr id="7" name="Rechthoek 6"/>
          <p:cNvSpPr/>
          <p:nvPr/>
        </p:nvSpPr>
        <p:spPr>
          <a:xfrm>
            <a:off x="2796746" y="3751172"/>
            <a:ext cx="2470229" cy="2585323"/>
          </a:xfrm>
          <a:prstGeom prst="rect">
            <a:avLst/>
          </a:prstGeom>
        </p:spPr>
        <p:txBody>
          <a:bodyPr wrap="square">
            <a:spAutoFit/>
          </a:bodyPr>
          <a:lstStyle/>
          <a:p>
            <a:pPr lvl="0"/>
            <a:r>
              <a:rPr lang="en-GB" dirty="0">
                <a:solidFill>
                  <a:srgbClr val="000000"/>
                </a:solidFill>
                <a:latin typeface="Calibri Light" panose="020F0302020204030204"/>
              </a:rPr>
              <a:t>Many different manufacturers </a:t>
            </a:r>
            <a:r>
              <a:rPr lang="en-GB" dirty="0" smtClean="0">
                <a:solidFill>
                  <a:srgbClr val="000000"/>
                </a:solidFill>
                <a:latin typeface="Calibri Light" panose="020F0302020204030204"/>
              </a:rPr>
              <a:t>produce disposable </a:t>
            </a:r>
            <a:r>
              <a:rPr lang="en-GB" dirty="0">
                <a:solidFill>
                  <a:srgbClr val="000000"/>
                </a:solidFill>
                <a:latin typeface="Calibri Light" panose="020F0302020204030204"/>
              </a:rPr>
              <a:t>Miller </a:t>
            </a:r>
            <a:r>
              <a:rPr lang="en-GB" dirty="0" smtClean="0">
                <a:solidFill>
                  <a:srgbClr val="000000"/>
                </a:solidFill>
                <a:latin typeface="Calibri Light" panose="020F0302020204030204"/>
              </a:rPr>
              <a:t>blades, </a:t>
            </a:r>
            <a:r>
              <a:rPr lang="en-GB" dirty="0">
                <a:solidFill>
                  <a:srgbClr val="000000"/>
                </a:solidFill>
                <a:latin typeface="Calibri Light" panose="020F0302020204030204"/>
              </a:rPr>
              <a:t>but these vary widely in blade flexibility, brightness of the light and in the angle and direction of the light emitted. </a:t>
            </a:r>
          </a:p>
        </p:txBody>
      </p:sp>
    </p:spTree>
    <p:extLst>
      <p:ext uri="{BB962C8B-B14F-4D97-AF65-F5344CB8AC3E}">
        <p14:creationId xmlns:p14="http://schemas.microsoft.com/office/powerpoint/2010/main" val="2797007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Summary: different types of Laryngoscope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Laryngoscope</a:t>
            </a:r>
          </a:p>
        </p:txBody>
      </p:sp>
      <p:sp>
        <p:nvSpPr>
          <p:cNvPr id="3" name="Tekstvak 2"/>
          <p:cNvSpPr txBox="1"/>
          <p:nvPr/>
        </p:nvSpPr>
        <p:spPr>
          <a:xfrm>
            <a:off x="118792" y="4619890"/>
            <a:ext cx="2110920" cy="1200329"/>
          </a:xfrm>
          <a:prstGeom prst="rect">
            <a:avLst/>
          </a:prstGeom>
          <a:noFill/>
        </p:spPr>
        <p:txBody>
          <a:bodyPr wrap="square" rtlCol="0">
            <a:spAutoFit/>
          </a:bodyPr>
          <a:lstStyle/>
          <a:p>
            <a:pPr algn="ctr"/>
            <a:r>
              <a:rPr lang="en-GB" b="1" dirty="0" smtClean="0">
                <a:solidFill>
                  <a:srgbClr val="7030A0"/>
                </a:solidFill>
                <a:latin typeface="+mj-lt"/>
              </a:rPr>
              <a:t>direct laryngoscope </a:t>
            </a:r>
            <a:r>
              <a:rPr lang="en-GB" dirty="0" smtClean="0">
                <a:latin typeface="+mj-lt"/>
              </a:rPr>
              <a:t>with lamp, viewed directly by the human eye.</a:t>
            </a:r>
            <a:endParaRPr lang="en-GB" dirty="0">
              <a:latin typeface="+mj-lt"/>
            </a:endParaRPr>
          </a:p>
        </p:txBody>
      </p:sp>
      <p:grpSp>
        <p:nvGrpSpPr>
          <p:cNvPr id="17" name="Groep 16"/>
          <p:cNvGrpSpPr/>
          <p:nvPr/>
        </p:nvGrpSpPr>
        <p:grpSpPr>
          <a:xfrm>
            <a:off x="8809606" y="1485326"/>
            <a:ext cx="2963457" cy="4103308"/>
            <a:chOff x="8809606" y="1485326"/>
            <a:chExt cx="2963457" cy="4103308"/>
          </a:xfrm>
        </p:grpSpPr>
        <p:sp>
          <p:nvSpPr>
            <p:cNvPr id="10" name="Tekstvak 9"/>
            <p:cNvSpPr txBox="1"/>
            <p:nvPr/>
          </p:nvSpPr>
          <p:spPr>
            <a:xfrm>
              <a:off x="9097522" y="4111306"/>
              <a:ext cx="2523066" cy="1477328"/>
            </a:xfrm>
            <a:prstGeom prst="rect">
              <a:avLst/>
            </a:prstGeom>
            <a:noFill/>
          </p:spPr>
          <p:txBody>
            <a:bodyPr wrap="square" rtlCol="0">
              <a:spAutoFit/>
            </a:bodyPr>
            <a:lstStyle/>
            <a:p>
              <a:pPr algn="ctr"/>
              <a:r>
                <a:rPr lang="en-GB" b="1" dirty="0" smtClean="0">
                  <a:solidFill>
                    <a:srgbClr val="7030A0"/>
                  </a:solidFill>
                  <a:latin typeface="+mj-lt"/>
                </a:rPr>
                <a:t>Video (fibre optic) laryngoscope </a:t>
              </a:r>
              <a:r>
                <a:rPr lang="en-GB" dirty="0" smtClean="0">
                  <a:latin typeface="+mj-lt"/>
                </a:rPr>
                <a:t>with stand- alone large monitor viewing and image processing and storage. </a:t>
              </a:r>
              <a:endParaRPr lang="en-GB" dirty="0">
                <a:latin typeface="+mj-lt"/>
              </a:endParaRP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09606" y="1485326"/>
              <a:ext cx="2963457" cy="2471013"/>
            </a:xfrm>
            <a:prstGeom prst="rect">
              <a:avLst/>
            </a:prstGeom>
          </p:spPr>
        </p:pic>
      </p:grpSp>
      <p:pic>
        <p:nvPicPr>
          <p:cNvPr id="12" name="Afbeelding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376" y="1485326"/>
            <a:ext cx="1981336" cy="2637942"/>
          </a:xfrm>
          <a:prstGeom prst="rect">
            <a:avLst/>
          </a:prstGeom>
        </p:spPr>
      </p:pic>
      <p:grpSp>
        <p:nvGrpSpPr>
          <p:cNvPr id="7" name="Groep 6"/>
          <p:cNvGrpSpPr/>
          <p:nvPr/>
        </p:nvGrpSpPr>
        <p:grpSpPr>
          <a:xfrm>
            <a:off x="2574317" y="1514369"/>
            <a:ext cx="2693899" cy="4443862"/>
            <a:chOff x="2574317" y="1514369"/>
            <a:chExt cx="2693899" cy="4443862"/>
          </a:xfrm>
        </p:grpSpPr>
        <p:sp>
          <p:nvSpPr>
            <p:cNvPr id="8" name="Tekstvak 7"/>
            <p:cNvSpPr txBox="1"/>
            <p:nvPr/>
          </p:nvSpPr>
          <p:spPr>
            <a:xfrm>
              <a:off x="2574317" y="1514369"/>
              <a:ext cx="2693899" cy="1754326"/>
            </a:xfrm>
            <a:prstGeom prst="rect">
              <a:avLst/>
            </a:prstGeom>
            <a:noFill/>
          </p:spPr>
          <p:txBody>
            <a:bodyPr wrap="square" rtlCol="0">
              <a:spAutoFit/>
            </a:bodyPr>
            <a:lstStyle/>
            <a:p>
              <a:pPr algn="ctr"/>
              <a:r>
                <a:rPr lang="en-GB" b="1" dirty="0">
                  <a:solidFill>
                    <a:srgbClr val="7030A0"/>
                  </a:solidFill>
                  <a:latin typeface="+mj-lt"/>
                </a:rPr>
                <a:t>F</a:t>
              </a:r>
              <a:r>
                <a:rPr lang="en-GB" b="1" dirty="0" smtClean="0">
                  <a:solidFill>
                    <a:srgbClr val="7030A0"/>
                  </a:solidFill>
                  <a:latin typeface="+mj-lt"/>
                </a:rPr>
                <a:t>ibre optic laryngoscope </a:t>
              </a:r>
              <a:r>
                <a:rPr lang="en-GB" dirty="0" smtClean="0">
                  <a:latin typeface="+mj-lt"/>
                </a:rPr>
                <a:t>with lamp and a lens at the end of the fiber optic cable. The image is viewed without electronic magnification. </a:t>
              </a:r>
              <a:endParaRPr lang="en-GB" dirty="0">
                <a:latin typeface="+mj-lt"/>
              </a:endParaRPr>
            </a:p>
          </p:txBody>
        </p:sp>
        <p:pic>
          <p:nvPicPr>
            <p:cNvPr id="6" name="Afbeelding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86967" y="3541978"/>
              <a:ext cx="1693334" cy="2416253"/>
            </a:xfrm>
            <a:prstGeom prst="rect">
              <a:avLst/>
            </a:prstGeom>
          </p:spPr>
        </p:pic>
      </p:grpSp>
      <p:grpSp>
        <p:nvGrpSpPr>
          <p:cNvPr id="13" name="Groep 12"/>
          <p:cNvGrpSpPr/>
          <p:nvPr/>
        </p:nvGrpSpPr>
        <p:grpSpPr>
          <a:xfrm>
            <a:off x="5621485" y="1521745"/>
            <a:ext cx="2841577" cy="3948226"/>
            <a:chOff x="5621485" y="1521745"/>
            <a:chExt cx="2841577" cy="3948226"/>
          </a:xfrm>
        </p:grpSpPr>
        <p:pic>
          <p:nvPicPr>
            <p:cNvPr id="5" name="Afbeelding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21485" y="3794119"/>
              <a:ext cx="2834853" cy="1675852"/>
            </a:xfrm>
            <a:prstGeom prst="rect">
              <a:avLst/>
            </a:prstGeom>
          </p:spPr>
        </p:pic>
        <p:sp>
          <p:nvSpPr>
            <p:cNvPr id="16" name="Tekstvak 15"/>
            <p:cNvSpPr txBox="1"/>
            <p:nvPr/>
          </p:nvSpPr>
          <p:spPr>
            <a:xfrm>
              <a:off x="5758280" y="1521745"/>
              <a:ext cx="2704782" cy="1754326"/>
            </a:xfrm>
            <a:prstGeom prst="rect">
              <a:avLst/>
            </a:prstGeom>
            <a:noFill/>
          </p:spPr>
          <p:txBody>
            <a:bodyPr wrap="square" rtlCol="0">
              <a:spAutoFit/>
            </a:bodyPr>
            <a:lstStyle/>
            <a:p>
              <a:pPr algn="ctr"/>
              <a:r>
                <a:rPr lang="en-GB" b="1" dirty="0" smtClean="0">
                  <a:solidFill>
                    <a:srgbClr val="7030A0"/>
                  </a:solidFill>
                  <a:latin typeface="+mj-lt"/>
                </a:rPr>
                <a:t>Video (fibre optic) laryngoscope. </a:t>
              </a:r>
              <a:r>
                <a:rPr lang="en-GB" dirty="0" smtClean="0">
                  <a:latin typeface="+mj-lt"/>
                </a:rPr>
                <a:t>The image sensor is inside the body, Display is on a small monitor screen.  Battery operated. </a:t>
              </a:r>
              <a:endParaRPr lang="en-GB" dirty="0">
                <a:latin typeface="+mj-lt"/>
              </a:endParaRPr>
            </a:p>
          </p:txBody>
        </p:sp>
      </p:grpSp>
    </p:spTree>
    <p:extLst>
      <p:ext uri="{BB962C8B-B14F-4D97-AF65-F5344CB8AC3E}">
        <p14:creationId xmlns:p14="http://schemas.microsoft.com/office/powerpoint/2010/main" val="398733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(Dis)Advantages of video Laryngoscopy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Laryngoscope</a:t>
            </a:r>
          </a:p>
        </p:txBody>
      </p:sp>
      <p:pic>
        <p:nvPicPr>
          <p:cNvPr id="5" name="Afbeelding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3754" y="1699168"/>
            <a:ext cx="6080779" cy="4297704"/>
          </a:xfrm>
          <a:prstGeom prst="rect">
            <a:avLst/>
          </a:prstGeom>
        </p:spPr>
      </p:pic>
      <p:pic>
        <p:nvPicPr>
          <p:cNvPr id="8" name="Afbeelding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7791" y="1809821"/>
            <a:ext cx="5576907" cy="4187051"/>
          </a:xfrm>
          <a:prstGeom prst="rect">
            <a:avLst/>
          </a:prstGeom>
        </p:spPr>
      </p:pic>
    </p:spTree>
    <p:extLst>
      <p:ext uri="{BB962C8B-B14F-4D97-AF65-F5344CB8AC3E}">
        <p14:creationId xmlns:p14="http://schemas.microsoft.com/office/powerpoint/2010/main" val="231769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43763" y="3395213"/>
            <a:ext cx="2703853" cy="1266670"/>
          </a:xfrm>
          <a:prstGeom prst="rect">
            <a:avLst/>
          </a:prstGeom>
        </p:spPr>
      </p:pic>
      <p:pic>
        <p:nvPicPr>
          <p:cNvPr id="8" name="Afbeelding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9516" y="1280759"/>
            <a:ext cx="1393372" cy="1567543"/>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Laryngoscope</a:t>
            </a:r>
          </a:p>
        </p:txBody>
      </p:sp>
      <p:pic>
        <p:nvPicPr>
          <p:cNvPr id="3" name="Afbeelding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74206" y="4059164"/>
            <a:ext cx="2747862" cy="1644212"/>
          </a:xfrm>
          <a:prstGeom prst="rect">
            <a:avLst/>
          </a:prstGeom>
        </p:spPr>
      </p:pic>
      <p:sp>
        <p:nvSpPr>
          <p:cNvPr id="4" name="Tekstvak 3"/>
          <p:cNvSpPr txBox="1"/>
          <p:nvPr/>
        </p:nvSpPr>
        <p:spPr>
          <a:xfrm>
            <a:off x="9840516" y="5818198"/>
            <a:ext cx="1469633" cy="369332"/>
          </a:xfrm>
          <a:prstGeom prst="rect">
            <a:avLst/>
          </a:prstGeom>
          <a:noFill/>
        </p:spPr>
        <p:txBody>
          <a:bodyPr wrap="none" rtlCol="0">
            <a:spAutoFit/>
          </a:bodyPr>
          <a:lstStyle/>
          <a:p>
            <a:r>
              <a:rPr lang="en-GB" dirty="0" smtClean="0">
                <a:latin typeface="+mj-lt"/>
              </a:rPr>
              <a:t>small monitor</a:t>
            </a:r>
            <a:endParaRPr lang="en-GB" dirty="0">
              <a:latin typeface="+mj-lt"/>
            </a:endParaRPr>
          </a:p>
        </p:txBody>
      </p:sp>
      <p:sp>
        <p:nvSpPr>
          <p:cNvPr id="12" name="Tekstvak 11"/>
          <p:cNvSpPr txBox="1"/>
          <p:nvPr/>
        </p:nvSpPr>
        <p:spPr>
          <a:xfrm>
            <a:off x="5580731" y="4593709"/>
            <a:ext cx="2749124" cy="646331"/>
          </a:xfrm>
          <a:prstGeom prst="rect">
            <a:avLst/>
          </a:prstGeom>
          <a:noFill/>
        </p:spPr>
        <p:txBody>
          <a:bodyPr wrap="square" rtlCol="0">
            <a:spAutoFit/>
          </a:bodyPr>
          <a:lstStyle/>
          <a:p>
            <a:pPr algn="ctr"/>
            <a:r>
              <a:rPr lang="en-GB" dirty="0" smtClean="0">
                <a:latin typeface="+mj-lt"/>
              </a:rPr>
              <a:t>forceps to remove foreign bodies from throat</a:t>
            </a:r>
            <a:endParaRPr lang="en-GB" dirty="0">
              <a:latin typeface="+mj-lt"/>
            </a:endParaRPr>
          </a:p>
        </p:txBody>
      </p:sp>
      <p:pic>
        <p:nvPicPr>
          <p:cNvPr id="7" name="Afbeelding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9624" y="3662906"/>
            <a:ext cx="2647407" cy="1410788"/>
          </a:xfrm>
          <a:prstGeom prst="rect">
            <a:avLst/>
          </a:prstGeom>
        </p:spPr>
      </p:pic>
      <p:sp>
        <p:nvSpPr>
          <p:cNvPr id="13" name="Tekstvak 12"/>
          <p:cNvSpPr txBox="1"/>
          <p:nvPr/>
        </p:nvSpPr>
        <p:spPr>
          <a:xfrm>
            <a:off x="476249" y="5263001"/>
            <a:ext cx="2502211" cy="923330"/>
          </a:xfrm>
          <a:prstGeom prst="rect">
            <a:avLst/>
          </a:prstGeom>
          <a:noFill/>
        </p:spPr>
        <p:txBody>
          <a:bodyPr wrap="square" rtlCol="0">
            <a:spAutoFit/>
          </a:bodyPr>
          <a:lstStyle/>
          <a:p>
            <a:pPr algn="ctr"/>
            <a:r>
              <a:rPr lang="en-GB" dirty="0" smtClean="0">
                <a:latin typeface="+mj-lt"/>
              </a:rPr>
              <a:t>flexible intubation video endoscopy set, with CMOS and suction valve</a:t>
            </a:r>
            <a:endParaRPr lang="en-GB" dirty="0">
              <a:latin typeface="+mj-lt"/>
            </a:endParaRPr>
          </a:p>
        </p:txBody>
      </p:sp>
      <p:sp>
        <p:nvSpPr>
          <p:cNvPr id="16" name="Tekstvak 15"/>
          <p:cNvSpPr txBox="1"/>
          <p:nvPr/>
        </p:nvSpPr>
        <p:spPr>
          <a:xfrm>
            <a:off x="476249" y="3026276"/>
            <a:ext cx="1974580" cy="369332"/>
          </a:xfrm>
          <a:prstGeom prst="rect">
            <a:avLst/>
          </a:prstGeom>
          <a:noFill/>
        </p:spPr>
        <p:txBody>
          <a:bodyPr wrap="none" rtlCol="0">
            <a:spAutoFit/>
          </a:bodyPr>
          <a:lstStyle/>
          <a:p>
            <a:r>
              <a:rPr lang="en-GB" dirty="0" smtClean="0">
                <a:latin typeface="+mj-lt"/>
              </a:rPr>
              <a:t>video laryngoscope</a:t>
            </a:r>
            <a:endParaRPr lang="en-GB" dirty="0">
              <a:latin typeface="+mj-lt"/>
            </a:endParaRPr>
          </a:p>
        </p:txBody>
      </p:sp>
      <p:pic>
        <p:nvPicPr>
          <p:cNvPr id="10" name="Afbeelding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90072" y="1416463"/>
            <a:ext cx="2532959" cy="1253940"/>
          </a:xfrm>
          <a:prstGeom prst="rect">
            <a:avLst/>
          </a:prstGeom>
        </p:spPr>
      </p:pic>
      <p:sp>
        <p:nvSpPr>
          <p:cNvPr id="17" name="Tekstvak 16"/>
          <p:cNvSpPr txBox="1"/>
          <p:nvPr/>
        </p:nvSpPr>
        <p:spPr>
          <a:xfrm>
            <a:off x="4210820" y="2581067"/>
            <a:ext cx="2291461" cy="646331"/>
          </a:xfrm>
          <a:prstGeom prst="rect">
            <a:avLst/>
          </a:prstGeom>
          <a:noFill/>
        </p:spPr>
        <p:txBody>
          <a:bodyPr wrap="none" rtlCol="0">
            <a:spAutoFit/>
          </a:bodyPr>
          <a:lstStyle/>
          <a:p>
            <a:pPr algn="ctr"/>
            <a:r>
              <a:rPr lang="en-GB" dirty="0" smtClean="0">
                <a:latin typeface="+mj-lt"/>
              </a:rPr>
              <a:t>camera head</a:t>
            </a:r>
          </a:p>
          <a:p>
            <a:pPr algn="ctr"/>
            <a:r>
              <a:rPr lang="en-GB" dirty="0" smtClean="0">
                <a:latin typeface="+mj-lt"/>
              </a:rPr>
              <a:t>for external placement</a:t>
            </a:r>
            <a:endParaRPr lang="en-GB" dirty="0">
              <a:latin typeface="+mj-lt"/>
            </a:endParaRPr>
          </a:p>
        </p:txBody>
      </p:sp>
      <p:pic>
        <p:nvPicPr>
          <p:cNvPr id="18" name="Afbeelding 1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544123" y="4508113"/>
            <a:ext cx="1550126" cy="1150852"/>
          </a:xfrm>
          <a:prstGeom prst="rect">
            <a:avLst/>
          </a:prstGeom>
        </p:spPr>
      </p:pic>
      <p:sp>
        <p:nvSpPr>
          <p:cNvPr id="19" name="Tekstvak 18"/>
          <p:cNvSpPr txBox="1"/>
          <p:nvPr/>
        </p:nvSpPr>
        <p:spPr>
          <a:xfrm>
            <a:off x="3784595" y="5818198"/>
            <a:ext cx="2118337" cy="369332"/>
          </a:xfrm>
          <a:prstGeom prst="rect">
            <a:avLst/>
          </a:prstGeom>
          <a:noFill/>
        </p:spPr>
        <p:txBody>
          <a:bodyPr wrap="none" rtlCol="0">
            <a:spAutoFit/>
          </a:bodyPr>
          <a:lstStyle/>
          <a:p>
            <a:r>
              <a:rPr lang="en-GB" dirty="0" smtClean="0">
                <a:latin typeface="+mj-lt"/>
              </a:rPr>
              <a:t>battery / light source</a:t>
            </a:r>
            <a:endParaRPr lang="en-GB" dirty="0">
              <a:latin typeface="+mj-lt"/>
            </a:endParaRPr>
          </a:p>
        </p:txBody>
      </p:sp>
      <p:pic>
        <p:nvPicPr>
          <p:cNvPr id="21" name="Afbeelding 2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955293" y="2423402"/>
            <a:ext cx="4995333" cy="914400"/>
          </a:xfrm>
          <a:prstGeom prst="rect">
            <a:avLst/>
          </a:prstGeom>
        </p:spPr>
      </p:pic>
      <p:sp>
        <p:nvSpPr>
          <p:cNvPr id="20" name="Tekstvak 19"/>
          <p:cNvSpPr txBox="1"/>
          <p:nvPr/>
        </p:nvSpPr>
        <p:spPr>
          <a:xfrm>
            <a:off x="9016258" y="1917597"/>
            <a:ext cx="2210542" cy="369332"/>
          </a:xfrm>
          <a:prstGeom prst="rect">
            <a:avLst/>
          </a:prstGeom>
          <a:noFill/>
        </p:spPr>
        <p:txBody>
          <a:bodyPr wrap="none" rtlCol="0">
            <a:spAutoFit/>
          </a:bodyPr>
          <a:lstStyle/>
          <a:p>
            <a:r>
              <a:rPr lang="en-GB" dirty="0" smtClean="0">
                <a:latin typeface="+mj-lt"/>
              </a:rPr>
              <a:t>intubation endoscope</a:t>
            </a:r>
            <a:endParaRPr lang="en-GB" dirty="0">
              <a:latin typeface="+mj-lt"/>
            </a:endParaRPr>
          </a:p>
        </p:txBody>
      </p:sp>
    </p:spTree>
    <p:extLst>
      <p:ext uri="{BB962C8B-B14F-4D97-AF65-F5344CB8AC3E}">
        <p14:creationId xmlns:p14="http://schemas.microsoft.com/office/powerpoint/2010/main" val="4164224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990934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Laryngoscopy: Anatomy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Laryngoscope</a:t>
            </a:r>
          </a:p>
        </p:txBody>
      </p:sp>
      <p:sp>
        <p:nvSpPr>
          <p:cNvPr id="6" name="Rechthoek 5"/>
          <p:cNvSpPr/>
          <p:nvPr/>
        </p:nvSpPr>
        <p:spPr>
          <a:xfrm>
            <a:off x="467704" y="1374106"/>
            <a:ext cx="6096000" cy="3662541"/>
          </a:xfrm>
          <a:prstGeom prst="rect">
            <a:avLst/>
          </a:prstGeom>
        </p:spPr>
        <p:txBody>
          <a:bodyPr>
            <a:spAutoFit/>
          </a:bodyPr>
          <a:lstStyle/>
          <a:p>
            <a:r>
              <a:rPr lang="en-GB" b="1" dirty="0">
                <a:solidFill>
                  <a:srgbClr val="7030A0"/>
                </a:solidFill>
                <a:latin typeface="+mj-lt"/>
              </a:rPr>
              <a:t>Laryngoscopy</a:t>
            </a:r>
            <a:r>
              <a:rPr lang="en-GB" dirty="0">
                <a:latin typeface="+mj-lt"/>
              </a:rPr>
              <a:t> (larynx + </a:t>
            </a:r>
            <a:r>
              <a:rPr lang="en-GB" dirty="0" err="1">
                <a:latin typeface="+mj-lt"/>
              </a:rPr>
              <a:t>scopy</a:t>
            </a:r>
            <a:r>
              <a:rPr lang="en-GB" dirty="0">
                <a:latin typeface="+mj-lt"/>
              </a:rPr>
              <a:t>) is a medical procedure that is used to obtain a view of the </a:t>
            </a:r>
            <a:r>
              <a:rPr lang="en-GB" b="1" dirty="0">
                <a:solidFill>
                  <a:srgbClr val="7030A0"/>
                </a:solidFill>
                <a:latin typeface="+mj-lt"/>
              </a:rPr>
              <a:t>vocal </a:t>
            </a:r>
            <a:r>
              <a:rPr lang="en-GB" b="1" dirty="0" smtClean="0">
                <a:solidFill>
                  <a:srgbClr val="7030A0"/>
                </a:solidFill>
                <a:latin typeface="+mj-lt"/>
              </a:rPr>
              <a:t>cords </a:t>
            </a:r>
            <a:r>
              <a:rPr lang="en-GB" dirty="0">
                <a:latin typeface="+mj-lt"/>
              </a:rPr>
              <a:t>and the </a:t>
            </a:r>
            <a:r>
              <a:rPr lang="en-GB" b="1" dirty="0">
                <a:solidFill>
                  <a:srgbClr val="7030A0"/>
                </a:solidFill>
                <a:latin typeface="+mj-lt"/>
              </a:rPr>
              <a:t>glottis</a:t>
            </a:r>
            <a:r>
              <a:rPr lang="en-GB" dirty="0">
                <a:latin typeface="+mj-lt"/>
              </a:rPr>
              <a:t>. </a:t>
            </a:r>
            <a:endParaRPr lang="en-GB" dirty="0" smtClean="0">
              <a:latin typeface="+mj-lt"/>
            </a:endParaRPr>
          </a:p>
          <a:p>
            <a:endParaRPr lang="en-GB" sz="1000" dirty="0" smtClean="0">
              <a:latin typeface="+mj-lt"/>
            </a:endParaRPr>
          </a:p>
          <a:p>
            <a:r>
              <a:rPr lang="en-GB" b="1" dirty="0">
                <a:solidFill>
                  <a:srgbClr val="7030A0"/>
                </a:solidFill>
                <a:latin typeface="+mj-lt"/>
              </a:rPr>
              <a:t>L</a:t>
            </a:r>
            <a:r>
              <a:rPr lang="en-GB" b="1" dirty="0" smtClean="0">
                <a:solidFill>
                  <a:srgbClr val="7030A0"/>
                </a:solidFill>
                <a:latin typeface="+mj-lt"/>
              </a:rPr>
              <a:t>arynx: </a:t>
            </a:r>
            <a:r>
              <a:rPr lang="en-GB" dirty="0" smtClean="0">
                <a:latin typeface="+mj-lt"/>
              </a:rPr>
              <a:t>the </a:t>
            </a:r>
            <a:r>
              <a:rPr lang="en-GB" dirty="0">
                <a:latin typeface="+mj-lt"/>
              </a:rPr>
              <a:t>hollow muscular organ forming an air passage to the lungs and holding the vocal </a:t>
            </a:r>
            <a:r>
              <a:rPr lang="en-GB" dirty="0" smtClean="0">
                <a:latin typeface="+mj-lt"/>
              </a:rPr>
              <a:t>cords; </a:t>
            </a:r>
            <a:r>
              <a:rPr lang="en-GB" dirty="0">
                <a:latin typeface="+mj-lt"/>
              </a:rPr>
              <a:t>the voice box</a:t>
            </a:r>
            <a:r>
              <a:rPr lang="en-GB" dirty="0" smtClean="0">
                <a:latin typeface="+mj-lt"/>
              </a:rPr>
              <a:t>.</a:t>
            </a:r>
          </a:p>
          <a:p>
            <a:endParaRPr lang="en-GB" sz="1000" dirty="0" smtClean="0">
              <a:latin typeface="+mj-lt"/>
            </a:endParaRPr>
          </a:p>
          <a:p>
            <a:r>
              <a:rPr lang="en-GB" b="1" dirty="0" smtClean="0">
                <a:solidFill>
                  <a:srgbClr val="7030A0"/>
                </a:solidFill>
                <a:latin typeface="+mj-lt"/>
              </a:rPr>
              <a:t>Glottis: </a:t>
            </a:r>
            <a:r>
              <a:rPr lang="en-GB" dirty="0" smtClean="0">
                <a:latin typeface="+mj-lt"/>
              </a:rPr>
              <a:t>the </a:t>
            </a:r>
            <a:r>
              <a:rPr lang="en-GB" dirty="0">
                <a:latin typeface="+mj-lt"/>
              </a:rPr>
              <a:t>part of the larynx consisting of the vocal cords and the slit-like opening between them. It affects voice modulation through expansion or contraction</a:t>
            </a:r>
            <a:r>
              <a:rPr lang="en-GB" dirty="0" smtClean="0">
                <a:latin typeface="+mj-lt"/>
              </a:rPr>
              <a:t>.</a:t>
            </a:r>
          </a:p>
          <a:p>
            <a:endParaRPr lang="en-GB" sz="1050" dirty="0">
              <a:latin typeface="+mj-lt"/>
            </a:endParaRPr>
          </a:p>
          <a:p>
            <a:r>
              <a:rPr lang="en-GB" b="1" dirty="0">
                <a:solidFill>
                  <a:srgbClr val="7030A0"/>
                </a:solidFill>
                <a:latin typeface="+mj-lt"/>
              </a:rPr>
              <a:t>Vocal </a:t>
            </a:r>
            <a:r>
              <a:rPr lang="en-GB" b="1" dirty="0" smtClean="0">
                <a:solidFill>
                  <a:srgbClr val="7030A0"/>
                </a:solidFill>
                <a:latin typeface="+mj-lt"/>
              </a:rPr>
              <a:t>folds/cords:  </a:t>
            </a:r>
            <a:r>
              <a:rPr lang="en-GB" dirty="0" smtClean="0">
                <a:latin typeface="+mj-lt"/>
              </a:rPr>
              <a:t>folds </a:t>
            </a:r>
            <a:r>
              <a:rPr lang="en-GB" dirty="0">
                <a:latin typeface="+mj-lt"/>
              </a:rPr>
              <a:t>of membranous tissue which project inwards from the sides of the larynx to form a slit across the glottis in the throat, and whose edges vibrate in the airstream to produce the voice.</a:t>
            </a:r>
          </a:p>
        </p:txBody>
      </p:sp>
      <p:pic>
        <p:nvPicPr>
          <p:cNvPr id="10" name="Afbeelding 9"/>
          <p:cNvPicPr>
            <a:picLocks noChangeAspect="1"/>
          </p:cNvPicPr>
          <p:nvPr/>
        </p:nvPicPr>
        <p:blipFill rotWithShape="1">
          <a:blip r:embed="rId2" cstate="email">
            <a:extLst>
              <a:ext uri="{28A0092B-C50C-407E-A947-70E740481C1C}">
                <a14:useLocalDpi xmlns:a14="http://schemas.microsoft.com/office/drawing/2010/main"/>
              </a:ext>
            </a:extLst>
          </a:blip>
          <a:srcRect t="14432" b="9835"/>
          <a:stretch/>
        </p:blipFill>
        <p:spPr>
          <a:xfrm>
            <a:off x="7233059" y="1704793"/>
            <a:ext cx="4317179" cy="2946401"/>
          </a:xfrm>
          <a:prstGeom prst="rect">
            <a:avLst/>
          </a:prstGeom>
        </p:spPr>
      </p:pic>
      <p:sp>
        <p:nvSpPr>
          <p:cNvPr id="16" name="Rechthoek 15"/>
          <p:cNvSpPr/>
          <p:nvPr/>
        </p:nvSpPr>
        <p:spPr>
          <a:xfrm>
            <a:off x="476248" y="5218346"/>
            <a:ext cx="11073989" cy="981423"/>
          </a:xfrm>
          <a:prstGeom prst="rect">
            <a:avLst/>
          </a:prstGeom>
        </p:spPr>
        <p:txBody>
          <a:bodyPr wrap="square">
            <a:spAutoFit/>
          </a:bodyPr>
          <a:lstStyle/>
          <a:p>
            <a:pPr lvl="0">
              <a:lnSpc>
                <a:spcPct val="107000"/>
              </a:lnSpc>
              <a:spcBef>
                <a:spcPts val="600"/>
              </a:spcBef>
              <a:spcAft>
                <a:spcPts val="600"/>
              </a:spcAft>
            </a:pPr>
            <a:r>
              <a:rPr lang="en-GB" dirty="0">
                <a:solidFill>
                  <a:srgbClr val="252525"/>
                </a:solidFill>
                <a:latin typeface="Calibri Light" panose="020F0302020204030204"/>
                <a:ea typeface="Times New Roman" panose="02020603050405020304" pitchFamily="18" charset="0"/>
                <a:cs typeface="Times New Roman" panose="02020603050405020304" pitchFamily="18" charset="0"/>
              </a:rPr>
              <a:t>Adult male voices are usually </a:t>
            </a:r>
            <a:r>
              <a:rPr lang="en-GB" b="1" dirty="0">
                <a:solidFill>
                  <a:srgbClr val="7030A0"/>
                </a:solidFill>
                <a:latin typeface="Calibri Light" panose="020F0302020204030204"/>
                <a:ea typeface="Times New Roman" panose="02020603050405020304" pitchFamily="18" charset="0"/>
                <a:cs typeface="Times New Roman" panose="02020603050405020304" pitchFamily="18" charset="0"/>
              </a:rPr>
              <a:t>lower pitched </a:t>
            </a:r>
            <a:r>
              <a:rPr lang="en-GB" dirty="0">
                <a:solidFill>
                  <a:srgbClr val="252525"/>
                </a:solidFill>
                <a:latin typeface="Calibri Light" panose="020F0302020204030204"/>
                <a:ea typeface="Times New Roman" panose="02020603050405020304" pitchFamily="18" charset="0"/>
                <a:cs typeface="Times New Roman" panose="02020603050405020304" pitchFamily="18" charset="0"/>
              </a:rPr>
              <a:t>due to longer and thicker folds. The male vocal folds are between 1.75 cm and 2.5 cm in length, while female vocal folds are between 1.25 cm and 1.75 cm in length. </a:t>
            </a:r>
            <a:r>
              <a:rPr lang="en-GB" dirty="0" smtClean="0">
                <a:solidFill>
                  <a:srgbClr val="252525"/>
                </a:solidFill>
                <a:latin typeface="Calibri Light" panose="020F0302020204030204"/>
                <a:ea typeface="Times New Roman" panose="02020603050405020304" pitchFamily="18" charset="0"/>
                <a:cs typeface="Times New Roman" panose="02020603050405020304" pitchFamily="18" charset="0"/>
              </a:rPr>
              <a:t>The </a:t>
            </a:r>
            <a:r>
              <a:rPr lang="en-GB" dirty="0">
                <a:solidFill>
                  <a:srgbClr val="252525"/>
                </a:solidFill>
                <a:latin typeface="Calibri Light" panose="020F0302020204030204"/>
                <a:ea typeface="Times New Roman" panose="02020603050405020304" pitchFamily="18" charset="0"/>
                <a:cs typeface="Times New Roman" panose="02020603050405020304" pitchFamily="18" charset="0"/>
              </a:rPr>
              <a:t>vocal cords of children are much shorter than those of adult males and </a:t>
            </a:r>
            <a:r>
              <a:rPr lang="en-GB" dirty="0" smtClean="0">
                <a:solidFill>
                  <a:srgbClr val="252525"/>
                </a:solidFill>
                <a:latin typeface="Calibri Light" panose="020F0302020204030204"/>
                <a:ea typeface="Times New Roman" panose="02020603050405020304" pitchFamily="18" charset="0"/>
                <a:cs typeface="Times New Roman" panose="02020603050405020304" pitchFamily="18" charset="0"/>
              </a:rPr>
              <a:t>females.</a:t>
            </a:r>
            <a:endParaRPr lang="en-GB" dirty="0">
              <a:solidFill>
                <a:srgbClr val="252525"/>
              </a:solidFill>
              <a:latin typeface="Calibri Light" panose="020F0302020204030204"/>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768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Function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Laryngoscope</a:t>
            </a:r>
          </a:p>
        </p:txBody>
      </p:sp>
      <p:sp>
        <p:nvSpPr>
          <p:cNvPr id="7" name="Rechthoek 6"/>
          <p:cNvSpPr/>
          <p:nvPr/>
        </p:nvSpPr>
        <p:spPr>
          <a:xfrm>
            <a:off x="476249" y="1789491"/>
            <a:ext cx="6096000" cy="2254463"/>
          </a:xfrm>
          <a:prstGeom prst="rect">
            <a:avLst/>
          </a:prstGeom>
        </p:spPr>
        <p:txBody>
          <a:bodyPr>
            <a:spAutoFit/>
          </a:bodyPr>
          <a:lstStyle/>
          <a:p>
            <a:pPr lvl="0"/>
            <a:r>
              <a:rPr lang="en-GB" sz="2000" dirty="0">
                <a:solidFill>
                  <a:srgbClr val="000000"/>
                </a:solidFill>
                <a:latin typeface="Calibri Light" panose="020F0302020204030204"/>
              </a:rPr>
              <a:t>Laryngoscopy may be </a:t>
            </a:r>
            <a:r>
              <a:rPr lang="en-GB" sz="2000" dirty="0" smtClean="0">
                <a:solidFill>
                  <a:srgbClr val="000000"/>
                </a:solidFill>
                <a:latin typeface="Calibri Light" panose="020F0302020204030204"/>
              </a:rPr>
              <a:t>performed: </a:t>
            </a:r>
          </a:p>
          <a:p>
            <a:pPr lvl="0"/>
            <a:endParaRPr lang="en-GB" sz="1050" dirty="0" smtClean="0">
              <a:solidFill>
                <a:srgbClr val="000000"/>
              </a:solidFill>
              <a:latin typeface="Calibri Light" panose="020F0302020204030204"/>
            </a:endParaRPr>
          </a:p>
          <a:p>
            <a:pPr marL="742950" lvl="1" indent="-285750">
              <a:spcAft>
                <a:spcPts val="1200"/>
              </a:spcAft>
              <a:buFont typeface="Arial" panose="020B0604020202020204" pitchFamily="34" charset="0"/>
              <a:buChar char="•"/>
            </a:pPr>
            <a:r>
              <a:rPr lang="en-GB" sz="2000" dirty="0" smtClean="0">
                <a:solidFill>
                  <a:srgbClr val="000000"/>
                </a:solidFill>
                <a:latin typeface="Calibri Light" panose="020F0302020204030204"/>
              </a:rPr>
              <a:t>to </a:t>
            </a:r>
            <a:r>
              <a:rPr lang="en-GB" sz="2000" dirty="0">
                <a:solidFill>
                  <a:srgbClr val="000000"/>
                </a:solidFill>
                <a:latin typeface="Calibri Light" panose="020F0302020204030204"/>
              </a:rPr>
              <a:t>facilitate </a:t>
            </a:r>
            <a:r>
              <a:rPr lang="en-GB" sz="2000" b="1" dirty="0">
                <a:solidFill>
                  <a:srgbClr val="7030A0"/>
                </a:solidFill>
                <a:latin typeface="Calibri Light" panose="020F0302020204030204"/>
              </a:rPr>
              <a:t>tracheal intubation </a:t>
            </a:r>
            <a:r>
              <a:rPr lang="en-GB" sz="2000" dirty="0">
                <a:solidFill>
                  <a:srgbClr val="000000"/>
                </a:solidFill>
                <a:latin typeface="Calibri Light" panose="020F0302020204030204"/>
              </a:rPr>
              <a:t>during general anesthesia </a:t>
            </a:r>
            <a:r>
              <a:rPr lang="en-GB" sz="2000" dirty="0" smtClean="0">
                <a:solidFill>
                  <a:srgbClr val="000000"/>
                </a:solidFill>
                <a:latin typeface="Calibri Light" panose="020F0302020204030204"/>
              </a:rPr>
              <a:t>or cardio-pulmonary resuscitation</a:t>
            </a:r>
          </a:p>
          <a:p>
            <a:pPr marL="742950" lvl="1" indent="-285750">
              <a:spcAft>
                <a:spcPts val="1200"/>
              </a:spcAft>
              <a:buFont typeface="Arial" panose="020B0604020202020204" pitchFamily="34" charset="0"/>
              <a:buChar char="•"/>
            </a:pPr>
            <a:r>
              <a:rPr lang="en-GB" sz="2000" dirty="0" smtClean="0">
                <a:solidFill>
                  <a:srgbClr val="000000"/>
                </a:solidFill>
                <a:latin typeface="Calibri Light" panose="020F0302020204030204"/>
              </a:rPr>
              <a:t>to execute </a:t>
            </a:r>
            <a:r>
              <a:rPr lang="en-GB" sz="2000" b="1" dirty="0">
                <a:solidFill>
                  <a:srgbClr val="7030A0"/>
                </a:solidFill>
                <a:latin typeface="Calibri Light" panose="020F0302020204030204"/>
              </a:rPr>
              <a:t>procedures on the larynx </a:t>
            </a:r>
            <a:r>
              <a:rPr lang="en-GB" sz="2000" dirty="0">
                <a:solidFill>
                  <a:srgbClr val="000000"/>
                </a:solidFill>
                <a:latin typeface="Calibri Light" panose="020F0302020204030204"/>
              </a:rPr>
              <a:t>or other parts of the upper </a:t>
            </a:r>
            <a:r>
              <a:rPr lang="en-GB" sz="2000" dirty="0" smtClean="0">
                <a:solidFill>
                  <a:srgbClr val="000000"/>
                </a:solidFill>
                <a:latin typeface="Calibri Light" panose="020F0302020204030204"/>
              </a:rPr>
              <a:t>trachea-bronchial tree, for example biopsies.</a:t>
            </a:r>
            <a:endParaRPr lang="en-GB" sz="2000" dirty="0">
              <a:solidFill>
                <a:srgbClr val="000000"/>
              </a:solidFill>
              <a:latin typeface="Calibri Light" panose="020F0302020204030204"/>
            </a:endParaRP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2232" y="1849913"/>
            <a:ext cx="3523793" cy="2176461"/>
          </a:xfrm>
          <a:prstGeom prst="rect">
            <a:avLst/>
          </a:prstGeom>
        </p:spPr>
      </p:pic>
      <p:sp>
        <p:nvSpPr>
          <p:cNvPr id="16" name="Rechthoek 15"/>
          <p:cNvSpPr/>
          <p:nvPr/>
        </p:nvSpPr>
        <p:spPr>
          <a:xfrm>
            <a:off x="7832651" y="4208769"/>
            <a:ext cx="3062953" cy="646331"/>
          </a:xfrm>
          <a:prstGeom prst="rect">
            <a:avLst/>
          </a:prstGeom>
        </p:spPr>
        <p:txBody>
          <a:bodyPr wrap="square">
            <a:spAutoFit/>
          </a:bodyPr>
          <a:lstStyle/>
          <a:p>
            <a:pPr algn="ctr"/>
            <a:r>
              <a:rPr lang="en-GB" i="1" dirty="0">
                <a:latin typeface="+mj-lt"/>
              </a:rPr>
              <a:t>View of the glottis as seen during laryngoscopy</a:t>
            </a:r>
          </a:p>
        </p:txBody>
      </p:sp>
    </p:spTree>
    <p:extLst>
      <p:ext uri="{BB962C8B-B14F-4D97-AF65-F5344CB8AC3E}">
        <p14:creationId xmlns:p14="http://schemas.microsoft.com/office/powerpoint/2010/main" val="1253429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Conventional ‘direct’ laryngoscopy </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Laryngoscope</a:t>
            </a:r>
          </a:p>
        </p:txBody>
      </p:sp>
      <p:sp>
        <p:nvSpPr>
          <p:cNvPr id="7" name="Rechthoek 6"/>
          <p:cNvSpPr/>
          <p:nvPr/>
        </p:nvSpPr>
        <p:spPr>
          <a:xfrm>
            <a:off x="412130" y="1424475"/>
            <a:ext cx="6702957" cy="2031325"/>
          </a:xfrm>
          <a:prstGeom prst="rect">
            <a:avLst/>
          </a:prstGeom>
        </p:spPr>
        <p:txBody>
          <a:bodyPr wrap="square">
            <a:spAutoFit/>
          </a:bodyPr>
          <a:lstStyle/>
          <a:p>
            <a:pPr lvl="0"/>
            <a:r>
              <a:rPr lang="en-GB" b="1" dirty="0" smtClean="0">
                <a:solidFill>
                  <a:srgbClr val="7030A0"/>
                </a:solidFill>
                <a:latin typeface="Calibri Light" panose="020F0302020204030204"/>
              </a:rPr>
              <a:t>Conventional ‘direct’ </a:t>
            </a:r>
            <a:r>
              <a:rPr lang="en-GB" b="1" dirty="0">
                <a:solidFill>
                  <a:srgbClr val="7030A0"/>
                </a:solidFill>
                <a:latin typeface="Calibri Light" panose="020F0302020204030204"/>
              </a:rPr>
              <a:t>laryngoscopy </a:t>
            </a:r>
            <a:r>
              <a:rPr lang="en-GB" dirty="0">
                <a:solidFill>
                  <a:srgbClr val="000000"/>
                </a:solidFill>
                <a:latin typeface="Calibri Light" panose="020F0302020204030204"/>
              </a:rPr>
              <a:t>is carried out </a:t>
            </a:r>
            <a:r>
              <a:rPr lang="en-GB" dirty="0" smtClean="0">
                <a:solidFill>
                  <a:srgbClr val="000000"/>
                </a:solidFill>
                <a:latin typeface="Calibri Light" panose="020F0302020204030204"/>
              </a:rPr>
              <a:t>with </a:t>
            </a:r>
            <a:r>
              <a:rPr lang="en-GB" dirty="0">
                <a:solidFill>
                  <a:srgbClr val="000000"/>
                </a:solidFill>
                <a:latin typeface="Calibri Light" panose="020F0302020204030204"/>
              </a:rPr>
              <a:t>the patient lying on his or her back; the laryngoscope is inserted into the mouth on the right side and flipped to the left to trap and move the tongue out of the line of sight, and, depending on the type of blade used, inserted either anterior or posterior to the epiglottis and then lifted with an upwards and forward </a:t>
            </a:r>
            <a:r>
              <a:rPr lang="en-GB" dirty="0" smtClean="0">
                <a:solidFill>
                  <a:srgbClr val="000000"/>
                </a:solidFill>
                <a:latin typeface="Calibri Light" panose="020F0302020204030204"/>
              </a:rPr>
              <a:t>motion. This </a:t>
            </a:r>
            <a:r>
              <a:rPr lang="en-GB" dirty="0">
                <a:solidFill>
                  <a:srgbClr val="000000"/>
                </a:solidFill>
                <a:latin typeface="Calibri Light" panose="020F0302020204030204"/>
              </a:rPr>
              <a:t>move makes a view of the </a:t>
            </a:r>
            <a:r>
              <a:rPr lang="en-GB" dirty="0" smtClean="0">
                <a:solidFill>
                  <a:srgbClr val="000000"/>
                </a:solidFill>
                <a:latin typeface="Calibri Light" panose="020F0302020204030204"/>
              </a:rPr>
              <a:t>glottis possible</a:t>
            </a:r>
            <a:r>
              <a:rPr lang="en-GB" dirty="0">
                <a:solidFill>
                  <a:srgbClr val="000000"/>
                </a:solidFill>
                <a:latin typeface="Calibri Light" panose="020F0302020204030204"/>
              </a:rPr>
              <a:t>. </a:t>
            </a:r>
          </a:p>
        </p:txBody>
      </p:sp>
      <p:pic>
        <p:nvPicPr>
          <p:cNvPr id="17" name="Afbeelding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41327" y="1408225"/>
            <a:ext cx="4094940" cy="3806564"/>
          </a:xfrm>
          <a:prstGeom prst="rect">
            <a:avLst/>
          </a:prstGeom>
        </p:spPr>
      </p:pic>
      <p:sp>
        <p:nvSpPr>
          <p:cNvPr id="4" name="Rechthoek 3"/>
          <p:cNvSpPr/>
          <p:nvPr/>
        </p:nvSpPr>
        <p:spPr>
          <a:xfrm>
            <a:off x="412130" y="3796825"/>
            <a:ext cx="6437403" cy="1200329"/>
          </a:xfrm>
          <a:prstGeom prst="rect">
            <a:avLst/>
          </a:prstGeom>
        </p:spPr>
        <p:txBody>
          <a:bodyPr wrap="square">
            <a:spAutoFit/>
          </a:bodyPr>
          <a:lstStyle/>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procedure is done in an operation theatre with full preparation for resuscitative measures to deal with </a:t>
            </a:r>
            <a:r>
              <a:rPr lang="en-GB" b="1" dirty="0">
                <a:solidFill>
                  <a:srgbClr val="7030A0"/>
                </a:solidFill>
                <a:latin typeface="Calibri Light" panose="020F0302020204030204"/>
              </a:rPr>
              <a:t>respiratory distress</a:t>
            </a:r>
            <a:r>
              <a:rPr lang="en-GB" dirty="0">
                <a:solidFill>
                  <a:srgbClr val="000000"/>
                </a:solidFill>
                <a:latin typeface="Calibri Light" panose="020F0302020204030204"/>
              </a:rPr>
              <a:t>. </a:t>
            </a:r>
            <a:r>
              <a:rPr lang="en-GB" dirty="0" smtClean="0">
                <a:solidFill>
                  <a:srgbClr val="000000"/>
                </a:solidFill>
                <a:latin typeface="Calibri Light" panose="020F0302020204030204"/>
              </a:rPr>
              <a:t>It </a:t>
            </a:r>
            <a:r>
              <a:rPr lang="en-GB" dirty="0">
                <a:solidFill>
                  <a:srgbClr val="000000"/>
                </a:solidFill>
                <a:latin typeface="Calibri Light" panose="020F0302020204030204"/>
              </a:rPr>
              <a:t>is extremely uncomfortable and is not typically performed on conscious patients, or on patients with an intact </a:t>
            </a:r>
            <a:r>
              <a:rPr lang="en-GB" b="1" dirty="0">
                <a:solidFill>
                  <a:srgbClr val="7030A0"/>
                </a:solidFill>
                <a:latin typeface="Calibri Light" panose="020F0302020204030204"/>
              </a:rPr>
              <a:t>gag reflex</a:t>
            </a:r>
            <a:r>
              <a:rPr lang="en-GB" dirty="0">
                <a:solidFill>
                  <a:srgbClr val="000000"/>
                </a:solidFill>
                <a:latin typeface="Calibri Light" panose="020F0302020204030204"/>
              </a:rPr>
              <a:t>.</a:t>
            </a:r>
          </a:p>
        </p:txBody>
      </p:sp>
      <p:sp>
        <p:nvSpPr>
          <p:cNvPr id="6" name="Rechthoek 5"/>
          <p:cNvSpPr/>
          <p:nvPr/>
        </p:nvSpPr>
        <p:spPr>
          <a:xfrm>
            <a:off x="450691" y="5338179"/>
            <a:ext cx="10517127" cy="923330"/>
          </a:xfrm>
          <a:prstGeom prst="rect">
            <a:avLst/>
          </a:prstGeom>
        </p:spPr>
        <p:txBody>
          <a:bodyPr wrap="square">
            <a:spAutoFit/>
          </a:bodyPr>
          <a:lstStyle/>
          <a:p>
            <a:r>
              <a:rPr lang="en-GB" dirty="0" smtClean="0">
                <a:solidFill>
                  <a:srgbClr val="000000"/>
                </a:solidFill>
                <a:latin typeface="Calibri Light" panose="020F0302020204030204"/>
              </a:rPr>
              <a:t>Direct laryngoscopy provides a direct, straight view, (without mirrors or fiber optics or so), made possible by </a:t>
            </a:r>
            <a:r>
              <a:rPr lang="en-GB" dirty="0">
                <a:solidFill>
                  <a:srgbClr val="000000"/>
                </a:solidFill>
                <a:latin typeface="Calibri Light" panose="020F0302020204030204"/>
              </a:rPr>
              <a:t>a rigid viewing instrument with a </a:t>
            </a:r>
            <a:r>
              <a:rPr lang="en-GB" b="1" dirty="0">
                <a:solidFill>
                  <a:srgbClr val="7030A0"/>
                </a:solidFill>
                <a:latin typeface="Calibri Light" panose="020F0302020204030204"/>
              </a:rPr>
              <a:t>light</a:t>
            </a:r>
            <a:r>
              <a:rPr lang="en-GB" dirty="0">
                <a:solidFill>
                  <a:srgbClr val="000000"/>
                </a:solidFill>
                <a:latin typeface="Calibri Light" panose="020F0302020204030204"/>
              </a:rPr>
              <a:t> on the blade or intra-oral </a:t>
            </a:r>
            <a:r>
              <a:rPr lang="en-GB" dirty="0" smtClean="0">
                <a:solidFill>
                  <a:srgbClr val="000000"/>
                </a:solidFill>
                <a:latin typeface="Calibri Light" panose="020F0302020204030204"/>
              </a:rPr>
              <a:t>portion. The procedure gives a </a:t>
            </a:r>
            <a:r>
              <a:rPr lang="en-GB" dirty="0">
                <a:solidFill>
                  <a:srgbClr val="000000"/>
                </a:solidFill>
                <a:latin typeface="Calibri Light" panose="020F0302020204030204"/>
              </a:rPr>
              <a:t>direct view of the </a:t>
            </a:r>
            <a:r>
              <a:rPr lang="en-GB" dirty="0" smtClean="0">
                <a:solidFill>
                  <a:srgbClr val="000000"/>
                </a:solidFill>
                <a:latin typeface="Calibri Light" panose="020F0302020204030204"/>
              </a:rPr>
              <a:t>targeted larynx in 80-90% of attempts. </a:t>
            </a:r>
            <a:endParaRPr lang="en-GB" dirty="0"/>
          </a:p>
        </p:txBody>
      </p:sp>
    </p:spTree>
    <p:extLst>
      <p:ext uri="{BB962C8B-B14F-4D97-AF65-F5344CB8AC3E}">
        <p14:creationId xmlns:p14="http://schemas.microsoft.com/office/powerpoint/2010/main" val="3637085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12130" y="472298"/>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Different models for children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Laryngoscope</a:t>
            </a:r>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0073" y="1523564"/>
            <a:ext cx="2238307" cy="2679228"/>
          </a:xfrm>
          <a:prstGeom prst="rect">
            <a:avLst/>
          </a:prstGeom>
        </p:spPr>
      </p:pic>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4552" y="2454633"/>
            <a:ext cx="2320113" cy="3088988"/>
          </a:xfrm>
          <a:prstGeom prst="rect">
            <a:avLst/>
          </a:prstGeom>
        </p:spPr>
      </p:pic>
      <p:sp>
        <p:nvSpPr>
          <p:cNvPr id="6" name="Rechthoek 5"/>
          <p:cNvSpPr/>
          <p:nvPr/>
        </p:nvSpPr>
        <p:spPr>
          <a:xfrm>
            <a:off x="860260" y="5666855"/>
            <a:ext cx="3748696" cy="646331"/>
          </a:xfrm>
          <a:prstGeom prst="rect">
            <a:avLst/>
          </a:prstGeom>
        </p:spPr>
        <p:txBody>
          <a:bodyPr wrap="square">
            <a:spAutoFit/>
          </a:bodyPr>
          <a:lstStyle/>
          <a:p>
            <a:pPr algn="ctr"/>
            <a:r>
              <a:rPr lang="en-GB" dirty="0">
                <a:latin typeface="+mj-lt"/>
              </a:rPr>
              <a:t>Laryngoscope </a:t>
            </a:r>
            <a:r>
              <a:rPr lang="en-GB" dirty="0" smtClean="0">
                <a:latin typeface="+mj-lt"/>
              </a:rPr>
              <a:t>handle </a:t>
            </a:r>
            <a:r>
              <a:rPr lang="en-GB" dirty="0">
                <a:latin typeface="+mj-lt"/>
              </a:rPr>
              <a:t>with an assortment of Miller blades </a:t>
            </a:r>
            <a:endParaRPr lang="en-GB" dirty="0" smtClean="0">
              <a:latin typeface="+mj-lt"/>
            </a:endParaRPr>
          </a:p>
        </p:txBody>
      </p:sp>
      <p:pic>
        <p:nvPicPr>
          <p:cNvPr id="7" name="Afbeelding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57360" y="1948474"/>
            <a:ext cx="1796628" cy="2254318"/>
          </a:xfrm>
          <a:prstGeom prst="rect">
            <a:avLst/>
          </a:prstGeom>
        </p:spPr>
      </p:pic>
      <p:sp>
        <p:nvSpPr>
          <p:cNvPr id="12" name="Rechthoek 11"/>
          <p:cNvSpPr/>
          <p:nvPr/>
        </p:nvSpPr>
        <p:spPr>
          <a:xfrm>
            <a:off x="5554132" y="4826897"/>
            <a:ext cx="6112934" cy="1477328"/>
          </a:xfrm>
          <a:prstGeom prst="rect">
            <a:avLst/>
          </a:prstGeom>
        </p:spPr>
        <p:txBody>
          <a:bodyPr wrap="square">
            <a:spAutoFit/>
          </a:bodyPr>
          <a:lstStyle/>
          <a:p>
            <a:pPr algn="ctr"/>
            <a:r>
              <a:rPr lang="en-GB" dirty="0" smtClean="0">
                <a:latin typeface="+mj-lt"/>
              </a:rPr>
              <a:t>The </a:t>
            </a:r>
            <a:r>
              <a:rPr lang="en-GB" dirty="0">
                <a:latin typeface="+mj-lt"/>
              </a:rPr>
              <a:t>pediatric airway differs from adult </a:t>
            </a:r>
            <a:r>
              <a:rPr lang="en-GB" dirty="0" smtClean="0">
                <a:latin typeface="+mj-lt"/>
              </a:rPr>
              <a:t>airways. </a:t>
            </a:r>
          </a:p>
          <a:p>
            <a:pPr algn="ctr"/>
            <a:r>
              <a:rPr lang="en-GB" dirty="0" smtClean="0">
                <a:latin typeface="+mj-lt"/>
              </a:rPr>
              <a:t>For example, the </a:t>
            </a:r>
            <a:r>
              <a:rPr lang="en-GB" dirty="0">
                <a:latin typeface="+mj-lt"/>
              </a:rPr>
              <a:t>larynx </a:t>
            </a:r>
            <a:r>
              <a:rPr lang="en-GB" dirty="0" smtClean="0">
                <a:latin typeface="+mj-lt"/>
              </a:rPr>
              <a:t>in children is </a:t>
            </a:r>
            <a:r>
              <a:rPr lang="en-GB" dirty="0">
                <a:latin typeface="+mj-lt"/>
              </a:rPr>
              <a:t>positioned higher in the neck. At birth the larynx is at the level of the third cervical vertebra. By adulthood it is at the level of the fifth vertebra. </a:t>
            </a:r>
            <a:endParaRPr lang="en-GB" dirty="0" smtClean="0">
              <a:latin typeface="+mj-lt"/>
            </a:endParaRPr>
          </a:p>
          <a:p>
            <a:pPr algn="ctr"/>
            <a:r>
              <a:rPr lang="en-GB" dirty="0" smtClean="0">
                <a:latin typeface="+mj-lt"/>
              </a:rPr>
              <a:t>Therefore, </a:t>
            </a:r>
            <a:r>
              <a:rPr lang="en-GB" b="1" dirty="0" smtClean="0">
                <a:solidFill>
                  <a:srgbClr val="7030A0"/>
                </a:solidFill>
                <a:latin typeface="+mj-lt"/>
              </a:rPr>
              <a:t>specially shaped laryngoscopes </a:t>
            </a:r>
            <a:r>
              <a:rPr lang="en-GB" dirty="0" smtClean="0">
                <a:latin typeface="+mj-lt"/>
              </a:rPr>
              <a:t>are used for children.</a:t>
            </a:r>
            <a:endParaRPr lang="en-GB" dirty="0">
              <a:latin typeface="+mj-lt"/>
            </a:endParaRPr>
          </a:p>
        </p:txBody>
      </p:sp>
      <p:sp>
        <p:nvSpPr>
          <p:cNvPr id="8" name="Rechthoek 7"/>
          <p:cNvSpPr/>
          <p:nvPr/>
        </p:nvSpPr>
        <p:spPr>
          <a:xfrm>
            <a:off x="344134" y="1408069"/>
            <a:ext cx="4972933" cy="923330"/>
          </a:xfrm>
          <a:prstGeom prst="rect">
            <a:avLst/>
          </a:prstGeom>
        </p:spPr>
        <p:txBody>
          <a:bodyPr wrap="square">
            <a:spAutoFit/>
          </a:bodyPr>
          <a:lstStyle/>
          <a:p>
            <a:r>
              <a:rPr lang="en-GB" dirty="0" smtClean="0">
                <a:latin typeface="+mj-lt"/>
              </a:rPr>
              <a:t>The </a:t>
            </a:r>
            <a:r>
              <a:rPr lang="en-GB" dirty="0">
                <a:latin typeface="+mj-lt"/>
              </a:rPr>
              <a:t>conventional laryngoscope consists of a handle containing batteries with a light source, and a set of interchangeable blades</a:t>
            </a:r>
          </a:p>
        </p:txBody>
      </p:sp>
    </p:spTree>
    <p:extLst>
      <p:ext uri="{BB962C8B-B14F-4D97-AF65-F5344CB8AC3E}">
        <p14:creationId xmlns:p14="http://schemas.microsoft.com/office/powerpoint/2010/main" val="3506003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Different models</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Laryngoscope</a:t>
            </a:r>
          </a:p>
        </p:txBody>
      </p:sp>
      <p:sp>
        <p:nvSpPr>
          <p:cNvPr id="6" name="Rechthoek 5"/>
          <p:cNvSpPr/>
          <p:nvPr/>
        </p:nvSpPr>
        <p:spPr>
          <a:xfrm>
            <a:off x="412130" y="1467463"/>
            <a:ext cx="5954803" cy="1200329"/>
          </a:xfrm>
          <a:prstGeom prst="rect">
            <a:avLst/>
          </a:prstGeom>
        </p:spPr>
        <p:txBody>
          <a:bodyPr wrap="square">
            <a:spAutoFit/>
          </a:bodyPr>
          <a:lstStyle/>
          <a:p>
            <a:r>
              <a:rPr lang="en-GB" dirty="0">
                <a:latin typeface="+mj-lt"/>
              </a:rPr>
              <a:t>Two basic styles of laryngoscope blade are currently commercially available: </a:t>
            </a:r>
            <a:endParaRPr lang="en-GB" dirty="0" smtClean="0">
              <a:latin typeface="+mj-lt"/>
            </a:endParaRPr>
          </a:p>
          <a:p>
            <a:pPr marL="742950" lvl="1" indent="-285750">
              <a:buFont typeface="Arial" panose="020B0604020202020204" pitchFamily="34" charset="0"/>
              <a:buChar char="•"/>
            </a:pPr>
            <a:r>
              <a:rPr lang="en-GB" dirty="0" smtClean="0">
                <a:latin typeface="+mj-lt"/>
              </a:rPr>
              <a:t>the </a:t>
            </a:r>
            <a:r>
              <a:rPr lang="en-GB" b="1" dirty="0">
                <a:solidFill>
                  <a:srgbClr val="7030A0"/>
                </a:solidFill>
                <a:latin typeface="+mj-lt"/>
              </a:rPr>
              <a:t>curved </a:t>
            </a:r>
            <a:r>
              <a:rPr lang="en-GB" b="1" dirty="0" smtClean="0">
                <a:solidFill>
                  <a:srgbClr val="7030A0"/>
                </a:solidFill>
                <a:latin typeface="+mj-lt"/>
              </a:rPr>
              <a:t>blade </a:t>
            </a:r>
            <a:r>
              <a:rPr lang="en-GB" dirty="0" smtClean="0">
                <a:latin typeface="+mj-lt"/>
              </a:rPr>
              <a:t>such as the Mac (or Macintosh) blade </a:t>
            </a:r>
          </a:p>
          <a:p>
            <a:pPr marL="742950" lvl="1" indent="-285750">
              <a:buFont typeface="Arial" panose="020B0604020202020204" pitchFamily="34" charset="0"/>
              <a:buChar char="•"/>
            </a:pPr>
            <a:r>
              <a:rPr lang="en-GB" dirty="0" smtClean="0">
                <a:latin typeface="+mj-lt"/>
              </a:rPr>
              <a:t>the </a:t>
            </a:r>
            <a:r>
              <a:rPr lang="en-GB" b="1" dirty="0">
                <a:solidFill>
                  <a:srgbClr val="7030A0"/>
                </a:solidFill>
                <a:latin typeface="+mj-lt"/>
              </a:rPr>
              <a:t>straight </a:t>
            </a:r>
            <a:r>
              <a:rPr lang="en-GB" b="1" dirty="0" smtClean="0">
                <a:solidFill>
                  <a:srgbClr val="7030A0"/>
                </a:solidFill>
                <a:latin typeface="+mj-lt"/>
              </a:rPr>
              <a:t>blade </a:t>
            </a:r>
            <a:r>
              <a:rPr lang="en-GB" dirty="0">
                <a:latin typeface="+mj-lt"/>
              </a:rPr>
              <a:t>such as </a:t>
            </a:r>
            <a:r>
              <a:rPr lang="en-GB" dirty="0" smtClean="0">
                <a:latin typeface="+mj-lt"/>
              </a:rPr>
              <a:t>the </a:t>
            </a:r>
            <a:r>
              <a:rPr lang="en-GB" dirty="0">
                <a:latin typeface="+mj-lt"/>
              </a:rPr>
              <a:t>Miller </a:t>
            </a:r>
            <a:r>
              <a:rPr lang="en-GB" dirty="0" smtClean="0">
                <a:latin typeface="+mj-lt"/>
              </a:rPr>
              <a:t>blade</a:t>
            </a:r>
          </a:p>
        </p:txBody>
      </p:sp>
      <p:pic>
        <p:nvPicPr>
          <p:cNvPr id="12" name="Afbeelding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2130" y="3042805"/>
            <a:ext cx="5844737" cy="2817525"/>
          </a:xfrm>
          <a:prstGeom prst="rect">
            <a:avLst/>
          </a:prstGeom>
        </p:spPr>
      </p:pic>
      <p:pic>
        <p:nvPicPr>
          <p:cNvPr id="7" name="Afbeelding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6487" y="1583266"/>
            <a:ext cx="4755917" cy="2833525"/>
          </a:xfrm>
          <a:prstGeom prst="rect">
            <a:avLst/>
          </a:prstGeom>
        </p:spPr>
      </p:pic>
      <p:sp>
        <p:nvSpPr>
          <p:cNvPr id="8" name="Rechthoek 7"/>
          <p:cNvSpPr/>
          <p:nvPr/>
        </p:nvSpPr>
        <p:spPr>
          <a:xfrm>
            <a:off x="6824132" y="5213068"/>
            <a:ext cx="5071534" cy="646331"/>
          </a:xfrm>
          <a:prstGeom prst="rect">
            <a:avLst/>
          </a:prstGeom>
        </p:spPr>
        <p:txBody>
          <a:bodyPr wrap="square">
            <a:spAutoFit/>
          </a:bodyPr>
          <a:lstStyle/>
          <a:p>
            <a:pPr lvl="0"/>
            <a:r>
              <a:rPr lang="en-GB" dirty="0">
                <a:solidFill>
                  <a:srgbClr val="000000"/>
                </a:solidFill>
                <a:latin typeface="Calibri Light" panose="020F0302020204030204"/>
              </a:rPr>
              <a:t>Both Miller and Macintosh laryngoscope blades are available in sizes 0 (neonatal) through 4 (large adult). </a:t>
            </a:r>
          </a:p>
        </p:txBody>
      </p:sp>
    </p:spTree>
    <p:extLst>
      <p:ext uri="{BB962C8B-B14F-4D97-AF65-F5344CB8AC3E}">
        <p14:creationId xmlns:p14="http://schemas.microsoft.com/office/powerpoint/2010/main" val="793512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‘Indirect’ fiber-optic Laryngoscope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Laryngoscope</a:t>
            </a:r>
          </a:p>
        </p:txBody>
      </p:sp>
      <p:sp>
        <p:nvSpPr>
          <p:cNvPr id="6" name="Rechthoek 5"/>
          <p:cNvSpPr/>
          <p:nvPr/>
        </p:nvSpPr>
        <p:spPr>
          <a:xfrm>
            <a:off x="476249" y="2187917"/>
            <a:ext cx="4231218" cy="3139321"/>
          </a:xfrm>
          <a:prstGeom prst="rect">
            <a:avLst/>
          </a:prstGeom>
        </p:spPr>
        <p:txBody>
          <a:bodyPr wrap="square">
            <a:spAutoFit/>
          </a:bodyPr>
          <a:lstStyle/>
          <a:p>
            <a:r>
              <a:rPr lang="en-GB" dirty="0" smtClean="0">
                <a:solidFill>
                  <a:srgbClr val="000000"/>
                </a:solidFill>
                <a:latin typeface="Calibri Light" panose="020F0302020204030204"/>
              </a:rPr>
              <a:t>‘Indirect’ fiber-optic </a:t>
            </a:r>
            <a:r>
              <a:rPr lang="en-GB" dirty="0">
                <a:solidFill>
                  <a:srgbClr val="000000"/>
                </a:solidFill>
                <a:latin typeface="Calibri Light" panose="020F0302020204030204"/>
              </a:rPr>
              <a:t>viewing laryngoscopes </a:t>
            </a:r>
            <a:r>
              <a:rPr lang="en-GB" dirty="0" smtClean="0">
                <a:solidFill>
                  <a:srgbClr val="000000"/>
                </a:solidFill>
                <a:latin typeface="Calibri Light" panose="020F0302020204030204"/>
              </a:rPr>
              <a:t>include </a:t>
            </a:r>
            <a:r>
              <a:rPr lang="en-GB" dirty="0" smtClean="0">
                <a:latin typeface="+mj-lt"/>
              </a:rPr>
              <a:t>the </a:t>
            </a:r>
            <a:r>
              <a:rPr lang="en-GB" dirty="0">
                <a:solidFill>
                  <a:srgbClr val="000000"/>
                </a:solidFill>
                <a:latin typeface="Calibri Light" panose="020F0302020204030204"/>
              </a:rPr>
              <a:t>flexible fiber-optic </a:t>
            </a:r>
            <a:r>
              <a:rPr lang="en-GB" b="1" dirty="0">
                <a:solidFill>
                  <a:srgbClr val="7030A0"/>
                </a:solidFill>
                <a:latin typeface="+mj-lt"/>
              </a:rPr>
              <a:t>bronchoscope</a:t>
            </a:r>
            <a:r>
              <a:rPr lang="en-GB" dirty="0">
                <a:latin typeface="+mj-lt"/>
              </a:rPr>
              <a:t>. </a:t>
            </a:r>
            <a:r>
              <a:rPr lang="en-GB" dirty="0" smtClean="0">
                <a:latin typeface="+mj-lt"/>
              </a:rPr>
              <a:t>This can be used for </a:t>
            </a:r>
            <a:r>
              <a:rPr lang="en-GB" b="1" dirty="0" smtClean="0">
                <a:solidFill>
                  <a:srgbClr val="7030A0"/>
                </a:solidFill>
                <a:latin typeface="+mj-lt"/>
              </a:rPr>
              <a:t>office-based </a:t>
            </a:r>
            <a:r>
              <a:rPr lang="en-GB" b="1" dirty="0">
                <a:solidFill>
                  <a:srgbClr val="7030A0"/>
                </a:solidFill>
                <a:latin typeface="+mj-lt"/>
              </a:rPr>
              <a:t>diagnostics </a:t>
            </a:r>
            <a:r>
              <a:rPr lang="en-GB" dirty="0">
                <a:latin typeface="+mj-lt"/>
              </a:rPr>
              <a:t>or for </a:t>
            </a:r>
            <a:r>
              <a:rPr lang="en-GB" b="1" dirty="0">
                <a:solidFill>
                  <a:srgbClr val="7030A0"/>
                </a:solidFill>
                <a:latin typeface="+mj-lt"/>
              </a:rPr>
              <a:t>tracheal intubation</a:t>
            </a:r>
            <a:r>
              <a:rPr lang="en-GB" dirty="0">
                <a:latin typeface="+mj-lt"/>
              </a:rPr>
              <a:t>. The patient can remain conscious during the procedure, so that the vocal folds can be observed during </a:t>
            </a:r>
            <a:r>
              <a:rPr lang="en-GB" b="1" dirty="0" smtClean="0">
                <a:solidFill>
                  <a:srgbClr val="7030A0"/>
                </a:solidFill>
                <a:latin typeface="+mj-lt"/>
              </a:rPr>
              <a:t>phonation </a:t>
            </a:r>
            <a:r>
              <a:rPr lang="en-GB" dirty="0">
                <a:latin typeface="+mj-lt"/>
              </a:rPr>
              <a:t>(while making a sound). Surgical instruments passed through the scope can be </a:t>
            </a:r>
            <a:r>
              <a:rPr lang="en-GB" dirty="0" smtClean="0">
                <a:latin typeface="+mj-lt"/>
              </a:rPr>
              <a:t>used to perform procedures </a:t>
            </a:r>
            <a:r>
              <a:rPr lang="en-GB" dirty="0">
                <a:latin typeface="+mj-lt"/>
              </a:rPr>
              <a:t>such as </a:t>
            </a:r>
            <a:r>
              <a:rPr lang="en-GB" b="1" dirty="0">
                <a:solidFill>
                  <a:srgbClr val="7030A0"/>
                </a:solidFill>
                <a:latin typeface="+mj-lt"/>
              </a:rPr>
              <a:t>biopsies </a:t>
            </a:r>
            <a:r>
              <a:rPr lang="en-GB" dirty="0">
                <a:latin typeface="+mj-lt"/>
              </a:rPr>
              <a:t>of suspicious masses. </a:t>
            </a:r>
            <a:endParaRPr lang="en-GB" dirty="0" smtClean="0">
              <a:latin typeface="+mj-lt"/>
            </a:endParaRPr>
          </a:p>
        </p:txBody>
      </p:sp>
      <p:pic>
        <p:nvPicPr>
          <p:cNvPr id="16" name="Afbeelding 15"/>
          <p:cNvPicPr>
            <a:picLocks noChangeAspect="1"/>
          </p:cNvPicPr>
          <p:nvPr/>
        </p:nvPicPr>
        <p:blipFill rotWithShape="1">
          <a:blip r:embed="rId2" cstate="email">
            <a:extLst>
              <a:ext uri="{28A0092B-C50C-407E-A947-70E740481C1C}">
                <a14:useLocalDpi xmlns:a14="http://schemas.microsoft.com/office/drawing/2010/main"/>
              </a:ext>
            </a:extLst>
          </a:blip>
          <a:srcRect l="4576" b="5787"/>
          <a:stretch/>
        </p:blipFill>
        <p:spPr>
          <a:xfrm>
            <a:off x="5409272" y="1436256"/>
            <a:ext cx="5993132" cy="4733668"/>
          </a:xfrm>
          <a:prstGeom prst="rect">
            <a:avLst/>
          </a:prstGeom>
        </p:spPr>
      </p:pic>
    </p:spTree>
    <p:extLst>
      <p:ext uri="{BB962C8B-B14F-4D97-AF65-F5344CB8AC3E}">
        <p14:creationId xmlns:p14="http://schemas.microsoft.com/office/powerpoint/2010/main" val="4041636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Video (and fiber optic)  Laryngoscope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Laryngoscope</a:t>
            </a:r>
          </a:p>
        </p:txBody>
      </p:sp>
      <p:pic>
        <p:nvPicPr>
          <p:cNvPr id="5" name="Afbeelding 4"/>
          <p:cNvPicPr>
            <a:picLocks noChangeAspect="1"/>
          </p:cNvPicPr>
          <p:nvPr/>
        </p:nvPicPr>
        <p:blipFill>
          <a:blip r:embed="rId2"/>
          <a:stretch>
            <a:fillRect/>
          </a:stretch>
        </p:blipFill>
        <p:spPr>
          <a:xfrm>
            <a:off x="8013417" y="3077720"/>
            <a:ext cx="3706037" cy="3091956"/>
          </a:xfrm>
          <a:prstGeom prst="rect">
            <a:avLst/>
          </a:prstGeom>
        </p:spPr>
      </p:pic>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2666" y="4379763"/>
            <a:ext cx="3344335" cy="1416652"/>
          </a:xfrm>
          <a:prstGeom prst="rect">
            <a:avLst/>
          </a:prstGeom>
        </p:spPr>
      </p:pic>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9144" y="2269351"/>
            <a:ext cx="2514211" cy="3418111"/>
          </a:xfrm>
          <a:prstGeom prst="rect">
            <a:avLst/>
          </a:prstGeom>
        </p:spPr>
      </p:pic>
      <p:sp>
        <p:nvSpPr>
          <p:cNvPr id="4" name="Rechthoek 3"/>
          <p:cNvSpPr/>
          <p:nvPr/>
        </p:nvSpPr>
        <p:spPr>
          <a:xfrm>
            <a:off x="2414548" y="1523199"/>
            <a:ext cx="8575185" cy="923330"/>
          </a:xfrm>
          <a:prstGeom prst="rect">
            <a:avLst/>
          </a:prstGeom>
        </p:spPr>
        <p:txBody>
          <a:bodyPr wrap="square">
            <a:spAutoFit/>
          </a:bodyPr>
          <a:lstStyle/>
          <a:p>
            <a:pPr lvl="0" algn="ctr"/>
            <a:r>
              <a:rPr lang="en-GB" dirty="0" smtClean="0">
                <a:solidFill>
                  <a:srgbClr val="000000"/>
                </a:solidFill>
                <a:latin typeface="Calibri Light" panose="020F0302020204030204"/>
              </a:rPr>
              <a:t>The digital era has brought </a:t>
            </a:r>
            <a:r>
              <a:rPr lang="en-GB" b="1" dirty="0" smtClean="0">
                <a:solidFill>
                  <a:srgbClr val="7030A0"/>
                </a:solidFill>
                <a:latin typeface="Calibri Light" panose="020F0302020204030204"/>
              </a:rPr>
              <a:t>video </a:t>
            </a:r>
            <a:r>
              <a:rPr lang="en-GB" b="1" dirty="0">
                <a:solidFill>
                  <a:srgbClr val="7030A0"/>
                </a:solidFill>
                <a:latin typeface="Calibri Light" panose="020F0302020204030204"/>
              </a:rPr>
              <a:t>laryngoscopes </a:t>
            </a:r>
            <a:r>
              <a:rPr lang="en-GB" dirty="0">
                <a:solidFill>
                  <a:srgbClr val="000000"/>
                </a:solidFill>
                <a:latin typeface="Calibri Light" panose="020F0302020204030204"/>
              </a:rPr>
              <a:t>which employ </a:t>
            </a:r>
            <a:r>
              <a:rPr lang="en-GB" dirty="0" smtClean="0">
                <a:solidFill>
                  <a:srgbClr val="000000"/>
                </a:solidFill>
                <a:latin typeface="Calibri Light" panose="020F0302020204030204"/>
              </a:rPr>
              <a:t>a </a:t>
            </a:r>
            <a:r>
              <a:rPr lang="en-GB" b="1" dirty="0" smtClean="0">
                <a:solidFill>
                  <a:srgbClr val="7030A0"/>
                </a:solidFill>
                <a:latin typeface="Calibri Light" panose="020F0302020204030204"/>
              </a:rPr>
              <a:t>digital image sensor </a:t>
            </a:r>
            <a:r>
              <a:rPr lang="en-GB" dirty="0" smtClean="0">
                <a:solidFill>
                  <a:srgbClr val="000000"/>
                </a:solidFill>
                <a:latin typeface="Calibri Light" panose="020F0302020204030204"/>
              </a:rPr>
              <a:t>(CCD</a:t>
            </a:r>
            <a:r>
              <a:rPr lang="en-GB" dirty="0">
                <a:solidFill>
                  <a:srgbClr val="000000"/>
                </a:solidFill>
                <a:latin typeface="Calibri Light" panose="020F0302020204030204"/>
              </a:rPr>
              <a:t> </a:t>
            </a:r>
            <a:r>
              <a:rPr lang="en-GB" dirty="0" smtClean="0">
                <a:solidFill>
                  <a:srgbClr val="000000"/>
                </a:solidFill>
                <a:latin typeface="Calibri Light" panose="020F0302020204030204"/>
              </a:rPr>
              <a:t>or CMOS technology) to </a:t>
            </a:r>
            <a:r>
              <a:rPr lang="en-GB" dirty="0">
                <a:solidFill>
                  <a:srgbClr val="000000"/>
                </a:solidFill>
                <a:latin typeface="Calibri Light" panose="020F0302020204030204"/>
              </a:rPr>
              <a:t>generate a view of the </a:t>
            </a:r>
            <a:r>
              <a:rPr lang="en-GB" dirty="0" smtClean="0">
                <a:solidFill>
                  <a:srgbClr val="000000"/>
                </a:solidFill>
                <a:latin typeface="Calibri Light" panose="020F0302020204030204"/>
              </a:rPr>
              <a:t>glottis which can be seen on a monitor.</a:t>
            </a:r>
          </a:p>
          <a:p>
            <a:pPr lvl="0" algn="ctr"/>
            <a:r>
              <a:rPr lang="en-GB" dirty="0" smtClean="0">
                <a:solidFill>
                  <a:srgbClr val="000000"/>
                </a:solidFill>
                <a:latin typeface="Calibri Light" panose="020F0302020204030204"/>
              </a:rPr>
              <a:t>(see also the ‘Endoscopy system’ in Instrumentation I). </a:t>
            </a:r>
            <a:endParaRPr lang="en-GB" dirty="0">
              <a:solidFill>
                <a:srgbClr val="000000"/>
              </a:solidFill>
              <a:latin typeface="Calibri Light" panose="020F0302020204030204"/>
            </a:endParaRPr>
          </a:p>
        </p:txBody>
      </p:sp>
    </p:spTree>
    <p:extLst>
      <p:ext uri="{BB962C8B-B14F-4D97-AF65-F5344CB8AC3E}">
        <p14:creationId xmlns:p14="http://schemas.microsoft.com/office/powerpoint/2010/main" val="672289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GB" sz="44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Scientific Principles: fiber optics</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Tekstvak 6"/>
          <p:cNvSpPr txBox="1"/>
          <p:nvPr/>
        </p:nvSpPr>
        <p:spPr>
          <a:xfrm>
            <a:off x="0" y="6505336"/>
            <a:ext cx="12191999"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8" name="Titel 1"/>
          <p:cNvSpPr txBox="1">
            <a:spLocks/>
          </p:cNvSpPr>
          <p:nvPr/>
        </p:nvSpPr>
        <p:spPr>
          <a:xfrm>
            <a:off x="10117667" y="6460070"/>
            <a:ext cx="207433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Endoscopy system</a:t>
            </a:r>
          </a:p>
        </p:txBody>
      </p:sp>
      <p:sp>
        <p:nvSpPr>
          <p:cNvPr id="3" name="Rechthoek 2"/>
          <p:cNvSpPr/>
          <p:nvPr/>
        </p:nvSpPr>
        <p:spPr>
          <a:xfrm>
            <a:off x="437515" y="1409144"/>
            <a:ext cx="8829341" cy="2877711"/>
          </a:xfrm>
          <a:prstGeom prst="rect">
            <a:avLst/>
          </a:prstGeom>
        </p:spPr>
        <p:txBody>
          <a:bodyPr wrap="square">
            <a:spAutoFit/>
          </a:bodyPr>
          <a:lstStyle/>
          <a:p>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Fiber-optic instruments are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based on </a:t>
            </a:r>
            <a:r>
              <a:rPr lang="en-GB" b="1" dirty="0">
                <a:solidFill>
                  <a:srgbClr val="7030A0"/>
                </a:solidFill>
                <a:latin typeface="Calibri Light" panose="020F0302020204030204"/>
                <a:ea typeface="Calibri" panose="020F0502020204030204" pitchFamily="34" charset="0"/>
                <a:cs typeface="Times New Roman" panose="02020603050405020304" pitchFamily="18" charset="0"/>
              </a:rPr>
              <a:t>optical viewing </a:t>
            </a:r>
            <a:r>
              <a:rPr lang="en-GB" b="1" dirty="0" smtClean="0">
                <a:solidFill>
                  <a:srgbClr val="7030A0"/>
                </a:solidFill>
                <a:latin typeface="Calibri Light" panose="020F0302020204030204"/>
                <a:ea typeface="Calibri" panose="020F0502020204030204" pitchFamily="34" charset="0"/>
                <a:cs typeface="Times New Roman" panose="02020603050405020304" pitchFamily="18" charset="0"/>
              </a:rPr>
              <a:t>bundles</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 The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viewing bundle of a standard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fiber-endoscope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is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2–3 mm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in diameter and contains 20·000–40·000 fine glass </a:t>
            </a:r>
            <a:r>
              <a:rPr lang="en-GB" dirty="0" err="1" smtClean="0">
                <a:solidFill>
                  <a:srgbClr val="000000"/>
                </a:solidFill>
                <a:latin typeface="Calibri Light" panose="020F0302020204030204"/>
                <a:ea typeface="Calibri" panose="020F0502020204030204" pitchFamily="34" charset="0"/>
                <a:cs typeface="Times New Roman" panose="02020603050405020304" pitchFamily="18" charset="0"/>
              </a:rPr>
              <a:t>fibers</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 each close to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10 µm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in diameter. </a:t>
            </a:r>
            <a:endParaRPr lang="en-GB" dirty="0" smtClean="0">
              <a:solidFill>
                <a:srgbClr val="000000"/>
              </a:solidFill>
              <a:latin typeface="Calibri Light" panose="020F0302020204030204"/>
              <a:ea typeface="Calibri" panose="020F0502020204030204" pitchFamily="34" charset="0"/>
              <a:cs typeface="Times New Roman" panose="02020603050405020304" pitchFamily="18" charset="0"/>
            </a:endParaRPr>
          </a:p>
          <a:p>
            <a:endParaRPr lang="en-GB" sz="800" dirty="0">
              <a:solidFill>
                <a:srgbClr val="000000"/>
              </a:solidFill>
              <a:latin typeface="Calibri Light" panose="020F0302020204030204"/>
              <a:ea typeface="Calibri" panose="020F0502020204030204" pitchFamily="34" charset="0"/>
              <a:cs typeface="Times New Roman" panose="02020603050405020304" pitchFamily="18" charset="0"/>
            </a:endParaRPr>
          </a:p>
          <a:p>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Light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focused onto the face of each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fiber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is transmitted by repeated internal reflections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Figure). Each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individual glass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fiber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is coated with glass of a lower optical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density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to prevent leakage of light from within the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fiber,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since the coating does not transmit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light (mirror). </a:t>
            </a:r>
          </a:p>
          <a:p>
            <a:endParaRPr lang="en-GB" sz="1100" dirty="0">
              <a:solidFill>
                <a:srgbClr val="000000"/>
              </a:solidFill>
              <a:latin typeface="Calibri Light" panose="020F0302020204030204"/>
              <a:ea typeface="Calibri" panose="020F0502020204030204" pitchFamily="34" charset="0"/>
              <a:cs typeface="Times New Roman" panose="02020603050405020304" pitchFamily="18" charset="0"/>
            </a:endParaRPr>
          </a:p>
          <a:p>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The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image quality of a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fiber optic bundle is excellent</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but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can never equal that of a rigid lens system. However,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fiber optic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bundles are extremely flexible, and an image can be transmitted even when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the bundle is tied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in a knot. </a:t>
            </a:r>
            <a:endParaRPr lang="en-GB" dirty="0" smtClean="0">
              <a:solidFill>
                <a:srgbClr val="000000"/>
              </a:solidFill>
              <a:latin typeface="Calibri Light" panose="020F0302020204030204"/>
              <a:ea typeface="Calibri" panose="020F0502020204030204" pitchFamily="34" charset="0"/>
              <a:cs typeface="Times New Roman" panose="02020603050405020304" pitchFamily="18" charset="0"/>
            </a:endParaRPr>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391934" y="1709254"/>
            <a:ext cx="1741640" cy="1747053"/>
          </a:xfrm>
          <a:prstGeom prst="rect">
            <a:avLst/>
          </a:prstGeom>
        </p:spPr>
      </p:pic>
      <p:sp>
        <p:nvSpPr>
          <p:cNvPr id="6" name="Tekstvak 5"/>
          <p:cNvSpPr txBox="1"/>
          <p:nvPr/>
        </p:nvSpPr>
        <p:spPr>
          <a:xfrm>
            <a:off x="9266856" y="3595522"/>
            <a:ext cx="2542970" cy="646331"/>
          </a:xfrm>
          <a:prstGeom prst="rect">
            <a:avLst/>
          </a:prstGeom>
          <a:noFill/>
        </p:spPr>
        <p:txBody>
          <a:bodyPr wrap="square" rtlCol="0">
            <a:spAutoFit/>
          </a:bodyPr>
          <a:lstStyle/>
          <a:p>
            <a:pPr algn="ctr"/>
            <a:r>
              <a:rPr lang="en-US" dirty="0" smtClean="0">
                <a:latin typeface="+mj-lt"/>
              </a:rPr>
              <a:t>total internal reflection of light down a glass fiber</a:t>
            </a:r>
            <a:endParaRPr lang="en-US" dirty="0">
              <a:latin typeface="+mj-lt"/>
            </a:endParaRPr>
          </a:p>
        </p:txBody>
      </p:sp>
      <p:pic>
        <p:nvPicPr>
          <p:cNvPr id="10" name="Afbeelding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14413" y="4241853"/>
            <a:ext cx="4053446" cy="1894960"/>
          </a:xfrm>
          <a:prstGeom prst="rect">
            <a:avLst/>
          </a:prstGeom>
        </p:spPr>
      </p:pic>
      <p:sp>
        <p:nvSpPr>
          <p:cNvPr id="17" name="Tekstvak 16"/>
          <p:cNvSpPr txBox="1"/>
          <p:nvPr/>
        </p:nvSpPr>
        <p:spPr>
          <a:xfrm>
            <a:off x="927673" y="4787250"/>
            <a:ext cx="2542970" cy="646331"/>
          </a:xfrm>
          <a:prstGeom prst="rect">
            <a:avLst/>
          </a:prstGeom>
          <a:noFill/>
        </p:spPr>
        <p:txBody>
          <a:bodyPr wrap="square" rtlCol="0">
            <a:spAutoFit/>
          </a:bodyPr>
          <a:lstStyle/>
          <a:p>
            <a:pPr algn="ctr"/>
            <a:r>
              <a:rPr lang="en-US" dirty="0" smtClean="0">
                <a:latin typeface="+mj-lt"/>
              </a:rPr>
              <a:t>fiber bundle showing the packing of fibers</a:t>
            </a:r>
            <a:endParaRPr lang="en-US" dirty="0">
              <a:latin typeface="+mj-lt"/>
            </a:endParaRPr>
          </a:p>
        </p:txBody>
      </p:sp>
    </p:spTree>
    <p:extLst>
      <p:ext uri="{BB962C8B-B14F-4D97-AF65-F5344CB8AC3E}">
        <p14:creationId xmlns:p14="http://schemas.microsoft.com/office/powerpoint/2010/main" val="1921471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2874</TotalTime>
  <Words>1332</Words>
  <Application>Microsoft Office PowerPoint</Application>
  <PresentationFormat>Widescreen</PresentationFormat>
  <Paragraphs>123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Courier New</vt:lpstr>
      <vt:lpstr>Times New Roman</vt:lpstr>
      <vt:lpstr>Wingdings</vt:lpstr>
      <vt:lpstr>Terugblik</vt:lpstr>
      <vt:lpstr>Laryngoscope</vt:lpstr>
      <vt:lpstr>Laryngoscopy: Anatomy</vt:lpstr>
      <vt:lpstr>Function</vt:lpstr>
      <vt:lpstr>Conventional ‘direct’ laryngoscopy </vt:lpstr>
      <vt:lpstr>Different models for children</vt:lpstr>
      <vt:lpstr>Different models</vt:lpstr>
      <vt:lpstr>‘Indirect’ fiber-optic Laryngoscope</vt:lpstr>
      <vt:lpstr>Video (and fiber optic)  Laryngoscope</vt:lpstr>
      <vt:lpstr>PowerPoint Presentation</vt:lpstr>
      <vt:lpstr>Illumination</vt:lpstr>
      <vt:lpstr>Disposable blades</vt:lpstr>
      <vt:lpstr>Summary: different types of Laryngoscope</vt:lpstr>
      <vt:lpstr>(Dis)Advantages of video Laryngoscopy</vt:lpstr>
      <vt:lpstr>Components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251</cp:revision>
  <dcterms:created xsi:type="dcterms:W3CDTF">2014-11-03T16:21:19Z</dcterms:created>
  <dcterms:modified xsi:type="dcterms:W3CDTF">2020-03-18T14:06:48Z</dcterms:modified>
</cp:coreProperties>
</file>